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1" r:id="rId4"/>
    <p:sldId id="282" r:id="rId5"/>
    <p:sldId id="283" r:id="rId6"/>
    <p:sldId id="284" r:id="rId7"/>
    <p:sldId id="285" r:id="rId8"/>
    <p:sldId id="258" r:id="rId9"/>
    <p:sldId id="259" r:id="rId10"/>
    <p:sldId id="260" r:id="rId11"/>
    <p:sldId id="261" r:id="rId12"/>
    <p:sldId id="262" r:id="rId13"/>
    <p:sldId id="286" r:id="rId14"/>
    <p:sldId id="287" r:id="rId15"/>
    <p:sldId id="288" r:id="rId16"/>
    <p:sldId id="289"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792075-C045-4D9A-9530-85BABC8E55B6}"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ru-RU"/>
        </a:p>
      </dgm:t>
    </dgm:pt>
    <dgm:pt modelId="{DE76E4AF-2228-4774-A3FB-3DB682A530BF}">
      <dgm:prSet phldrT="[Текст]"/>
      <dgm:spPr/>
      <dgm:t>
        <a:bodyPr/>
        <a:lstStyle/>
        <a:p>
          <a:r>
            <a:rPr lang="kk-KZ" dirty="0" smtClean="0">
              <a:solidFill>
                <a:schemeClr val="tx1"/>
              </a:solidFill>
              <a:latin typeface="Times New Roman" pitchFamily="18" charset="0"/>
              <a:cs typeface="Times New Roman" pitchFamily="18" charset="0"/>
            </a:rPr>
            <a:t>Нарық жүйесіндегі кәсіпорын қызметін жоспарлау</a:t>
          </a:r>
          <a:endParaRPr lang="ru-RU" dirty="0">
            <a:solidFill>
              <a:schemeClr val="tx1"/>
            </a:solidFill>
            <a:latin typeface="Times New Roman" pitchFamily="18" charset="0"/>
            <a:cs typeface="Times New Roman" pitchFamily="18" charset="0"/>
          </a:endParaRPr>
        </a:p>
      </dgm:t>
    </dgm:pt>
    <dgm:pt modelId="{F2351E96-8E6A-46F9-B550-6AB2EC1B672C}" type="parTrans" cxnId="{68F8F007-179D-4B65-9969-B7867D4D7D44}">
      <dgm:prSet/>
      <dgm:spPr/>
      <dgm:t>
        <a:bodyPr/>
        <a:lstStyle/>
        <a:p>
          <a:endParaRPr lang="ru-RU"/>
        </a:p>
      </dgm:t>
    </dgm:pt>
    <dgm:pt modelId="{497013D7-43DA-4C2D-9724-DC07020F5F5F}" type="sibTrans" cxnId="{68F8F007-179D-4B65-9969-B7867D4D7D44}">
      <dgm:prSet/>
      <dgm:spPr/>
      <dgm:t>
        <a:bodyPr/>
        <a:lstStyle/>
        <a:p>
          <a:endParaRPr lang="ru-RU"/>
        </a:p>
      </dgm:t>
    </dgm:pt>
    <dgm:pt modelId="{8CB55899-E32A-486A-A49F-396C9AF41980}">
      <dgm:prSet phldrT="[Текст]"/>
      <dgm:spPr/>
      <dgm:t>
        <a:bodyPr/>
        <a:lstStyle/>
        <a:p>
          <a:r>
            <a:rPr lang="kk-KZ" dirty="0" smtClean="0">
              <a:solidFill>
                <a:schemeClr val="tx1"/>
              </a:solidFill>
              <a:latin typeface="Times New Roman" pitchFamily="18" charset="0"/>
              <a:cs typeface="Times New Roman" pitchFamily="18" charset="0"/>
            </a:rPr>
            <a:t>Фирмаішілік жоспарлау</a:t>
          </a:r>
          <a:endParaRPr lang="ru-RU" dirty="0">
            <a:solidFill>
              <a:schemeClr val="tx1"/>
            </a:solidFill>
            <a:latin typeface="Times New Roman" pitchFamily="18" charset="0"/>
            <a:cs typeface="Times New Roman" pitchFamily="18" charset="0"/>
          </a:endParaRPr>
        </a:p>
      </dgm:t>
    </dgm:pt>
    <dgm:pt modelId="{0E49041A-578B-41E0-B97F-252132683F94}" type="parTrans" cxnId="{6AA9F62F-D422-4C23-A036-7763A117357F}">
      <dgm:prSet/>
      <dgm:spPr/>
      <dgm:t>
        <a:bodyPr/>
        <a:lstStyle/>
        <a:p>
          <a:endParaRPr lang="ru-RU"/>
        </a:p>
      </dgm:t>
    </dgm:pt>
    <dgm:pt modelId="{77C03276-1B58-49CA-A898-DD3BB11E155D}" type="sibTrans" cxnId="{6AA9F62F-D422-4C23-A036-7763A117357F}">
      <dgm:prSet/>
      <dgm:spPr/>
      <dgm:t>
        <a:bodyPr/>
        <a:lstStyle/>
        <a:p>
          <a:endParaRPr lang="ru-RU"/>
        </a:p>
      </dgm:t>
    </dgm:pt>
    <dgm:pt modelId="{E894A337-668C-4BD6-8F0D-A802CBE24172}" type="pres">
      <dgm:prSet presAssocID="{7B792075-C045-4D9A-9530-85BABC8E55B6}" presName="compositeShape" presStyleCnt="0">
        <dgm:presLayoutVars>
          <dgm:chMax val="2"/>
          <dgm:dir/>
          <dgm:resizeHandles val="exact"/>
        </dgm:presLayoutVars>
      </dgm:prSet>
      <dgm:spPr/>
      <dgm:t>
        <a:bodyPr/>
        <a:lstStyle/>
        <a:p>
          <a:endParaRPr lang="ru-RU"/>
        </a:p>
      </dgm:t>
    </dgm:pt>
    <dgm:pt modelId="{A6DA4589-8FDF-455D-92AC-301216FAA0F6}" type="pres">
      <dgm:prSet presAssocID="{7B792075-C045-4D9A-9530-85BABC8E55B6}" presName="ribbon" presStyleLbl="node1" presStyleIdx="0" presStyleCnt="1"/>
      <dgm:spPr/>
    </dgm:pt>
    <dgm:pt modelId="{16C5DF98-7412-41D3-B4DF-94A18BF8427D}" type="pres">
      <dgm:prSet presAssocID="{7B792075-C045-4D9A-9530-85BABC8E55B6}" presName="leftArrowText" presStyleLbl="node1" presStyleIdx="0" presStyleCnt="1">
        <dgm:presLayoutVars>
          <dgm:chMax val="0"/>
          <dgm:bulletEnabled val="1"/>
        </dgm:presLayoutVars>
      </dgm:prSet>
      <dgm:spPr/>
      <dgm:t>
        <a:bodyPr/>
        <a:lstStyle/>
        <a:p>
          <a:endParaRPr lang="ru-RU"/>
        </a:p>
      </dgm:t>
    </dgm:pt>
    <dgm:pt modelId="{DCBA4FB8-06BD-43CA-9E79-A8651974FAE5}" type="pres">
      <dgm:prSet presAssocID="{7B792075-C045-4D9A-9530-85BABC8E55B6}" presName="rightArrowText" presStyleLbl="node1" presStyleIdx="0" presStyleCnt="1">
        <dgm:presLayoutVars>
          <dgm:chMax val="0"/>
          <dgm:bulletEnabled val="1"/>
        </dgm:presLayoutVars>
      </dgm:prSet>
      <dgm:spPr/>
      <dgm:t>
        <a:bodyPr/>
        <a:lstStyle/>
        <a:p>
          <a:endParaRPr lang="ru-RU"/>
        </a:p>
      </dgm:t>
    </dgm:pt>
  </dgm:ptLst>
  <dgm:cxnLst>
    <dgm:cxn modelId="{3E4839B8-4BEE-47C3-9874-AEC4ED6CF179}" type="presOf" srcId="{DE76E4AF-2228-4774-A3FB-3DB682A530BF}" destId="{16C5DF98-7412-41D3-B4DF-94A18BF8427D}" srcOrd="0" destOrd="0" presId="urn:microsoft.com/office/officeart/2005/8/layout/arrow6"/>
    <dgm:cxn modelId="{E85F4060-716F-41DD-A87A-75D3D0919FC8}" type="presOf" srcId="{8CB55899-E32A-486A-A49F-396C9AF41980}" destId="{DCBA4FB8-06BD-43CA-9E79-A8651974FAE5}" srcOrd="0" destOrd="0" presId="urn:microsoft.com/office/officeart/2005/8/layout/arrow6"/>
    <dgm:cxn modelId="{6AA9F62F-D422-4C23-A036-7763A117357F}" srcId="{7B792075-C045-4D9A-9530-85BABC8E55B6}" destId="{8CB55899-E32A-486A-A49F-396C9AF41980}" srcOrd="1" destOrd="0" parTransId="{0E49041A-578B-41E0-B97F-252132683F94}" sibTransId="{77C03276-1B58-49CA-A898-DD3BB11E155D}"/>
    <dgm:cxn modelId="{99714643-8AF0-456F-BA20-96B5CFCE7183}" type="presOf" srcId="{7B792075-C045-4D9A-9530-85BABC8E55B6}" destId="{E894A337-668C-4BD6-8F0D-A802CBE24172}" srcOrd="0" destOrd="0" presId="urn:microsoft.com/office/officeart/2005/8/layout/arrow6"/>
    <dgm:cxn modelId="{68F8F007-179D-4B65-9969-B7867D4D7D44}" srcId="{7B792075-C045-4D9A-9530-85BABC8E55B6}" destId="{DE76E4AF-2228-4774-A3FB-3DB682A530BF}" srcOrd="0" destOrd="0" parTransId="{F2351E96-8E6A-46F9-B550-6AB2EC1B672C}" sibTransId="{497013D7-43DA-4C2D-9724-DC07020F5F5F}"/>
    <dgm:cxn modelId="{F2A272D7-8672-4A64-82CE-479A23FBB6BE}" type="presParOf" srcId="{E894A337-668C-4BD6-8F0D-A802CBE24172}" destId="{A6DA4589-8FDF-455D-92AC-301216FAA0F6}" srcOrd="0" destOrd="0" presId="urn:microsoft.com/office/officeart/2005/8/layout/arrow6"/>
    <dgm:cxn modelId="{22C8B0A3-CB10-4AE3-B3D8-FF6B8DC7F9D2}" type="presParOf" srcId="{E894A337-668C-4BD6-8F0D-A802CBE24172}" destId="{16C5DF98-7412-41D3-B4DF-94A18BF8427D}" srcOrd="1" destOrd="0" presId="urn:microsoft.com/office/officeart/2005/8/layout/arrow6"/>
    <dgm:cxn modelId="{611EF1FD-6F41-4100-A021-EDC71BD4BBDD}" type="presParOf" srcId="{E894A337-668C-4BD6-8F0D-A802CBE24172}" destId="{DCBA4FB8-06BD-43CA-9E79-A8651974FAE5}"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2BFF86-A78D-4DF6-9F93-24CF17E36B4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ED13D274-85B1-4A5F-9792-9D6BD40C1E7F}">
      <dgm:prSet phldrT="[Текст]"/>
      <dgm:spPr/>
      <dgm:t>
        <a:bodyPr/>
        <a:lstStyle/>
        <a:p>
          <a:r>
            <a:rPr lang="kk-KZ" dirty="0" smtClean="0">
              <a:solidFill>
                <a:schemeClr val="tx1"/>
              </a:solidFill>
              <a:latin typeface="Times New Roman" pitchFamily="18" charset="0"/>
              <a:cs typeface="Times New Roman" pitchFamily="18" charset="0"/>
            </a:rPr>
            <a:t>Үздіксіздік</a:t>
          </a:r>
          <a:endParaRPr lang="ru-RU" dirty="0">
            <a:solidFill>
              <a:schemeClr val="tx1"/>
            </a:solidFill>
            <a:latin typeface="Times New Roman" pitchFamily="18" charset="0"/>
            <a:cs typeface="Times New Roman" pitchFamily="18" charset="0"/>
          </a:endParaRPr>
        </a:p>
      </dgm:t>
    </dgm:pt>
    <dgm:pt modelId="{42B49EE8-BFD1-46A2-9DF9-A2D22BFB637C}" type="parTrans" cxnId="{7618E392-759D-42B8-9D63-2F6D938DE55C}">
      <dgm:prSet/>
      <dgm:spPr/>
      <dgm:t>
        <a:bodyPr/>
        <a:lstStyle/>
        <a:p>
          <a:endParaRPr lang="ru-RU"/>
        </a:p>
      </dgm:t>
    </dgm:pt>
    <dgm:pt modelId="{D350749B-63CD-4F66-80C3-967BE18AE278}" type="sibTrans" cxnId="{7618E392-759D-42B8-9D63-2F6D938DE55C}">
      <dgm:prSet/>
      <dgm:spPr/>
      <dgm:t>
        <a:bodyPr/>
        <a:lstStyle/>
        <a:p>
          <a:endParaRPr lang="ru-RU"/>
        </a:p>
      </dgm:t>
    </dgm:pt>
    <dgm:pt modelId="{E6ED9AF7-3C75-4AC1-8DC7-582BEBABDBAD}">
      <dgm:prSet phldrT="[Текст]"/>
      <dgm:spPr/>
      <dgm:t>
        <a:bodyPr/>
        <a:lstStyle/>
        <a:p>
          <a:r>
            <a:rPr lang="kk-KZ" dirty="0" smtClean="0">
              <a:latin typeface="Times New Roman" pitchFamily="18" charset="0"/>
              <a:cs typeface="Times New Roman" pitchFamily="18" charset="0"/>
            </a:rPr>
            <a:t>Мақсаттар мен шаруашылық жүргізу жағдайлары өзгеріп отыратындықтан, жоспарларды үнемі жетілдіріп, түзету енгізіп отыру қажет.</a:t>
          </a:r>
          <a:endParaRPr lang="ru-RU" dirty="0">
            <a:latin typeface="Times New Roman" pitchFamily="18" charset="0"/>
            <a:cs typeface="Times New Roman" pitchFamily="18" charset="0"/>
          </a:endParaRPr>
        </a:p>
      </dgm:t>
    </dgm:pt>
    <dgm:pt modelId="{82593A90-B35F-486C-874B-F9354ABBAFE9}" type="parTrans" cxnId="{A6F92FC8-AC7B-4D6A-8FAD-C6B782C974FD}">
      <dgm:prSet/>
      <dgm:spPr/>
      <dgm:t>
        <a:bodyPr/>
        <a:lstStyle/>
        <a:p>
          <a:endParaRPr lang="ru-RU"/>
        </a:p>
      </dgm:t>
    </dgm:pt>
    <dgm:pt modelId="{6AE151B4-F7FE-4F5F-AFF8-348B2576A7A8}" type="sibTrans" cxnId="{A6F92FC8-AC7B-4D6A-8FAD-C6B782C974FD}">
      <dgm:prSet/>
      <dgm:spPr/>
      <dgm:t>
        <a:bodyPr/>
        <a:lstStyle/>
        <a:p>
          <a:endParaRPr lang="ru-RU"/>
        </a:p>
      </dgm:t>
    </dgm:pt>
    <dgm:pt modelId="{6680C2B5-744F-4A30-B9B3-78EBECA06996}">
      <dgm:prSet phldrT="[Текст]" phldr="1"/>
      <dgm:spPr/>
      <dgm:t>
        <a:bodyPr/>
        <a:lstStyle/>
        <a:p>
          <a:endParaRPr lang="ru-RU"/>
        </a:p>
      </dgm:t>
    </dgm:pt>
    <dgm:pt modelId="{212FC839-4F7F-40DA-B13E-B5D3B5AA7548}" type="parTrans" cxnId="{537D2595-B8CE-4595-BDBD-96854CEDA8B7}">
      <dgm:prSet/>
      <dgm:spPr/>
      <dgm:t>
        <a:bodyPr/>
        <a:lstStyle/>
        <a:p>
          <a:endParaRPr lang="ru-RU"/>
        </a:p>
      </dgm:t>
    </dgm:pt>
    <dgm:pt modelId="{41B0DDC3-430B-4377-B79D-181A2F3B2A8C}" type="sibTrans" cxnId="{537D2595-B8CE-4595-BDBD-96854CEDA8B7}">
      <dgm:prSet/>
      <dgm:spPr/>
      <dgm:t>
        <a:bodyPr/>
        <a:lstStyle/>
        <a:p>
          <a:endParaRPr lang="ru-RU"/>
        </a:p>
      </dgm:t>
    </dgm:pt>
    <dgm:pt modelId="{2CDC0951-8488-4378-AB96-C2058C79E7CE}">
      <dgm:prSet phldrT="[Текст]"/>
      <dgm:spPr/>
      <dgm:t>
        <a:bodyPr/>
        <a:lstStyle/>
        <a:p>
          <a:r>
            <a:rPr lang="kk-KZ" dirty="0" smtClean="0">
              <a:solidFill>
                <a:schemeClr val="tx1"/>
              </a:solidFill>
              <a:latin typeface="Times New Roman" pitchFamily="18" charset="0"/>
              <a:cs typeface="Times New Roman" pitchFamily="18" charset="0"/>
            </a:rPr>
            <a:t>Үйлестірушілік пен интеграция</a:t>
          </a:r>
          <a:endParaRPr lang="ru-RU" dirty="0">
            <a:solidFill>
              <a:schemeClr val="tx1"/>
            </a:solidFill>
            <a:latin typeface="Times New Roman" pitchFamily="18" charset="0"/>
            <a:cs typeface="Times New Roman" pitchFamily="18" charset="0"/>
          </a:endParaRPr>
        </a:p>
      </dgm:t>
    </dgm:pt>
    <dgm:pt modelId="{F482DCFF-C515-4884-A366-84A4E70A4F4D}" type="parTrans" cxnId="{9253570D-84A8-4227-B7F6-D44453CEF551}">
      <dgm:prSet/>
      <dgm:spPr/>
      <dgm:t>
        <a:bodyPr/>
        <a:lstStyle/>
        <a:p>
          <a:endParaRPr lang="ru-RU"/>
        </a:p>
      </dgm:t>
    </dgm:pt>
    <dgm:pt modelId="{A19E0774-9F02-4116-A77E-A4A85A2E8418}" type="sibTrans" cxnId="{9253570D-84A8-4227-B7F6-D44453CEF551}">
      <dgm:prSet/>
      <dgm:spPr/>
      <dgm:t>
        <a:bodyPr/>
        <a:lstStyle/>
        <a:p>
          <a:endParaRPr lang="ru-RU"/>
        </a:p>
      </dgm:t>
    </dgm:pt>
    <dgm:pt modelId="{1DE3F81A-9F47-43F0-B46F-9C2FFAA18663}">
      <dgm:prSet phldrT="[Текст]"/>
      <dgm:spPr/>
      <dgm:t>
        <a:bodyPr/>
        <a:lstStyle/>
        <a:p>
          <a:r>
            <a:rPr lang="kk-KZ" dirty="0" smtClean="0">
              <a:solidFill>
                <a:schemeClr val="tx1"/>
              </a:solidFill>
              <a:latin typeface="Times New Roman" pitchFamily="18" charset="0"/>
              <a:cs typeface="Times New Roman" pitchFamily="18" charset="0"/>
            </a:rPr>
            <a:t>Үйлестірушілік бір деңгейдегі барлық ұйымдастырушылық бірліктердің өзара іс әрекеттерін қамтиды.</a:t>
          </a:r>
          <a:endParaRPr lang="ru-RU" dirty="0">
            <a:solidFill>
              <a:schemeClr val="tx1"/>
            </a:solidFill>
            <a:latin typeface="Times New Roman" pitchFamily="18" charset="0"/>
            <a:cs typeface="Times New Roman" pitchFamily="18" charset="0"/>
          </a:endParaRPr>
        </a:p>
      </dgm:t>
    </dgm:pt>
    <dgm:pt modelId="{D4281660-B5EE-42F1-8333-D8DE5274F950}" type="parTrans" cxnId="{DC579481-89BB-4496-91F1-CFFC0B807927}">
      <dgm:prSet/>
      <dgm:spPr/>
      <dgm:t>
        <a:bodyPr/>
        <a:lstStyle/>
        <a:p>
          <a:endParaRPr lang="ru-RU"/>
        </a:p>
      </dgm:t>
    </dgm:pt>
    <dgm:pt modelId="{44268BAB-347A-4BC1-8D73-55334D85C02B}" type="sibTrans" cxnId="{DC579481-89BB-4496-91F1-CFFC0B807927}">
      <dgm:prSet/>
      <dgm:spPr/>
      <dgm:t>
        <a:bodyPr/>
        <a:lstStyle/>
        <a:p>
          <a:endParaRPr lang="ru-RU"/>
        </a:p>
      </dgm:t>
    </dgm:pt>
    <dgm:pt modelId="{4FBFB89C-8BC0-44B6-A904-FBE169B39DB2}">
      <dgm:prSet phldrT="[Текст]"/>
      <dgm:spPr/>
      <dgm:t>
        <a:bodyPr/>
        <a:lstStyle/>
        <a:p>
          <a:r>
            <a:rPr lang="kk-KZ" dirty="0" smtClean="0">
              <a:latin typeface="Times New Roman" pitchFamily="18" charset="0"/>
              <a:cs typeface="Times New Roman" pitchFamily="18" charset="0"/>
            </a:rPr>
            <a:t>Интеграция әр түрлі деңгейдегі бірліктер арасындағы іс әрекеттерді сәйкестендіру үшін қажет.</a:t>
          </a:r>
          <a:endParaRPr lang="ru-RU" dirty="0">
            <a:latin typeface="Times New Roman" pitchFamily="18" charset="0"/>
            <a:cs typeface="Times New Roman" pitchFamily="18" charset="0"/>
          </a:endParaRPr>
        </a:p>
      </dgm:t>
    </dgm:pt>
    <dgm:pt modelId="{B563CD85-96FB-4D0C-BBAE-770E7A859AFD}" type="parTrans" cxnId="{59FEB62A-4299-428A-95FD-DB819E72A501}">
      <dgm:prSet/>
      <dgm:spPr/>
      <dgm:t>
        <a:bodyPr/>
        <a:lstStyle/>
        <a:p>
          <a:endParaRPr lang="ru-RU"/>
        </a:p>
      </dgm:t>
    </dgm:pt>
    <dgm:pt modelId="{997279CB-50A7-42E5-A0E9-9D12A4A7135D}" type="sibTrans" cxnId="{59FEB62A-4299-428A-95FD-DB819E72A501}">
      <dgm:prSet/>
      <dgm:spPr/>
      <dgm:t>
        <a:bodyPr/>
        <a:lstStyle/>
        <a:p>
          <a:endParaRPr lang="ru-RU"/>
        </a:p>
      </dgm:t>
    </dgm:pt>
    <dgm:pt modelId="{BF70D580-E3F8-43EA-8FAE-01B9ECD0AC0E}" type="pres">
      <dgm:prSet presAssocID="{362BFF86-A78D-4DF6-9F93-24CF17E36B41}" presName="Name0" presStyleCnt="0">
        <dgm:presLayoutVars>
          <dgm:dir/>
          <dgm:animLvl val="lvl"/>
          <dgm:resizeHandles/>
        </dgm:presLayoutVars>
      </dgm:prSet>
      <dgm:spPr/>
      <dgm:t>
        <a:bodyPr/>
        <a:lstStyle/>
        <a:p>
          <a:endParaRPr lang="ru-RU"/>
        </a:p>
      </dgm:t>
    </dgm:pt>
    <dgm:pt modelId="{5435FBAD-5A04-421E-B93E-772F85A0DE7D}" type="pres">
      <dgm:prSet presAssocID="{ED13D274-85B1-4A5F-9792-9D6BD40C1E7F}" presName="linNode" presStyleCnt="0"/>
      <dgm:spPr/>
    </dgm:pt>
    <dgm:pt modelId="{B06F9128-F3C5-44AA-AB07-C94ECBEB3AA9}" type="pres">
      <dgm:prSet presAssocID="{ED13D274-85B1-4A5F-9792-9D6BD40C1E7F}" presName="parentShp" presStyleLbl="node1" presStyleIdx="0" presStyleCnt="2">
        <dgm:presLayoutVars>
          <dgm:bulletEnabled val="1"/>
        </dgm:presLayoutVars>
      </dgm:prSet>
      <dgm:spPr/>
      <dgm:t>
        <a:bodyPr/>
        <a:lstStyle/>
        <a:p>
          <a:endParaRPr lang="ru-RU"/>
        </a:p>
      </dgm:t>
    </dgm:pt>
    <dgm:pt modelId="{F4AE0706-873F-4A3B-BA42-17DE2A7D970C}" type="pres">
      <dgm:prSet presAssocID="{ED13D274-85B1-4A5F-9792-9D6BD40C1E7F}" presName="childShp" presStyleLbl="bgAccFollowNode1" presStyleIdx="0" presStyleCnt="2">
        <dgm:presLayoutVars>
          <dgm:bulletEnabled val="1"/>
        </dgm:presLayoutVars>
      </dgm:prSet>
      <dgm:spPr/>
      <dgm:t>
        <a:bodyPr/>
        <a:lstStyle/>
        <a:p>
          <a:endParaRPr lang="ru-RU"/>
        </a:p>
      </dgm:t>
    </dgm:pt>
    <dgm:pt modelId="{7909D9C5-0029-4D2F-8D70-2907C38DEB65}" type="pres">
      <dgm:prSet presAssocID="{D350749B-63CD-4F66-80C3-967BE18AE278}" presName="spacing" presStyleCnt="0"/>
      <dgm:spPr/>
    </dgm:pt>
    <dgm:pt modelId="{811C798A-B2EA-42D9-980F-64C17FD162EE}" type="pres">
      <dgm:prSet presAssocID="{2CDC0951-8488-4378-AB96-C2058C79E7CE}" presName="linNode" presStyleCnt="0"/>
      <dgm:spPr/>
    </dgm:pt>
    <dgm:pt modelId="{5B214C52-043F-4BCA-9A61-AA9389B331D2}" type="pres">
      <dgm:prSet presAssocID="{2CDC0951-8488-4378-AB96-C2058C79E7CE}" presName="parentShp" presStyleLbl="node1" presStyleIdx="1" presStyleCnt="2">
        <dgm:presLayoutVars>
          <dgm:bulletEnabled val="1"/>
        </dgm:presLayoutVars>
      </dgm:prSet>
      <dgm:spPr/>
      <dgm:t>
        <a:bodyPr/>
        <a:lstStyle/>
        <a:p>
          <a:endParaRPr lang="ru-RU"/>
        </a:p>
      </dgm:t>
    </dgm:pt>
    <dgm:pt modelId="{0A0D96FE-9A88-49E0-9125-BE723868ED88}" type="pres">
      <dgm:prSet presAssocID="{2CDC0951-8488-4378-AB96-C2058C79E7CE}" presName="childShp" presStyleLbl="bgAccFollowNode1" presStyleIdx="1" presStyleCnt="2">
        <dgm:presLayoutVars>
          <dgm:bulletEnabled val="1"/>
        </dgm:presLayoutVars>
      </dgm:prSet>
      <dgm:spPr/>
      <dgm:t>
        <a:bodyPr/>
        <a:lstStyle/>
        <a:p>
          <a:endParaRPr lang="ru-RU"/>
        </a:p>
      </dgm:t>
    </dgm:pt>
  </dgm:ptLst>
  <dgm:cxnLst>
    <dgm:cxn modelId="{414A2885-DFBA-458B-9469-271C1352C0A5}" type="presOf" srcId="{4FBFB89C-8BC0-44B6-A904-FBE169B39DB2}" destId="{0A0D96FE-9A88-49E0-9125-BE723868ED88}" srcOrd="0" destOrd="1" presId="urn:microsoft.com/office/officeart/2005/8/layout/vList6"/>
    <dgm:cxn modelId="{7618E392-759D-42B8-9D63-2F6D938DE55C}" srcId="{362BFF86-A78D-4DF6-9F93-24CF17E36B41}" destId="{ED13D274-85B1-4A5F-9792-9D6BD40C1E7F}" srcOrd="0" destOrd="0" parTransId="{42B49EE8-BFD1-46A2-9DF9-A2D22BFB637C}" sibTransId="{D350749B-63CD-4F66-80C3-967BE18AE278}"/>
    <dgm:cxn modelId="{33638397-25EA-45D1-B840-7064A1DBC3AC}" type="presOf" srcId="{362BFF86-A78D-4DF6-9F93-24CF17E36B41}" destId="{BF70D580-E3F8-43EA-8FAE-01B9ECD0AC0E}" srcOrd="0" destOrd="0" presId="urn:microsoft.com/office/officeart/2005/8/layout/vList6"/>
    <dgm:cxn modelId="{DC579481-89BB-4496-91F1-CFFC0B807927}" srcId="{2CDC0951-8488-4378-AB96-C2058C79E7CE}" destId="{1DE3F81A-9F47-43F0-B46F-9C2FFAA18663}" srcOrd="0" destOrd="0" parTransId="{D4281660-B5EE-42F1-8333-D8DE5274F950}" sibTransId="{44268BAB-347A-4BC1-8D73-55334D85C02B}"/>
    <dgm:cxn modelId="{3B8A317A-98EE-4BC8-9F91-D3FA952E8D11}" type="presOf" srcId="{1DE3F81A-9F47-43F0-B46F-9C2FFAA18663}" destId="{0A0D96FE-9A88-49E0-9125-BE723868ED88}" srcOrd="0" destOrd="0" presId="urn:microsoft.com/office/officeart/2005/8/layout/vList6"/>
    <dgm:cxn modelId="{743B7023-8B41-4628-BE5A-384EBA060188}" type="presOf" srcId="{2CDC0951-8488-4378-AB96-C2058C79E7CE}" destId="{5B214C52-043F-4BCA-9A61-AA9389B331D2}" srcOrd="0" destOrd="0" presId="urn:microsoft.com/office/officeart/2005/8/layout/vList6"/>
    <dgm:cxn modelId="{40F3A2E7-7BB5-4B68-AC34-9336177E07CE}" type="presOf" srcId="{ED13D274-85B1-4A5F-9792-9D6BD40C1E7F}" destId="{B06F9128-F3C5-44AA-AB07-C94ECBEB3AA9}" srcOrd="0" destOrd="0" presId="urn:microsoft.com/office/officeart/2005/8/layout/vList6"/>
    <dgm:cxn modelId="{59FEB62A-4299-428A-95FD-DB819E72A501}" srcId="{2CDC0951-8488-4378-AB96-C2058C79E7CE}" destId="{4FBFB89C-8BC0-44B6-A904-FBE169B39DB2}" srcOrd="1" destOrd="0" parTransId="{B563CD85-96FB-4D0C-BBAE-770E7A859AFD}" sibTransId="{997279CB-50A7-42E5-A0E9-9D12A4A7135D}"/>
    <dgm:cxn modelId="{71BABDB2-B785-450A-B0A2-0C25D7551308}" type="presOf" srcId="{E6ED9AF7-3C75-4AC1-8DC7-582BEBABDBAD}" destId="{F4AE0706-873F-4A3B-BA42-17DE2A7D970C}" srcOrd="0" destOrd="0" presId="urn:microsoft.com/office/officeart/2005/8/layout/vList6"/>
    <dgm:cxn modelId="{BE8C86E0-3669-47F5-A17B-02094CC12740}" type="presOf" srcId="{6680C2B5-744F-4A30-B9B3-78EBECA06996}" destId="{F4AE0706-873F-4A3B-BA42-17DE2A7D970C}" srcOrd="0" destOrd="1" presId="urn:microsoft.com/office/officeart/2005/8/layout/vList6"/>
    <dgm:cxn modelId="{A6F92FC8-AC7B-4D6A-8FAD-C6B782C974FD}" srcId="{ED13D274-85B1-4A5F-9792-9D6BD40C1E7F}" destId="{E6ED9AF7-3C75-4AC1-8DC7-582BEBABDBAD}" srcOrd="0" destOrd="0" parTransId="{82593A90-B35F-486C-874B-F9354ABBAFE9}" sibTransId="{6AE151B4-F7FE-4F5F-AFF8-348B2576A7A8}"/>
    <dgm:cxn modelId="{9253570D-84A8-4227-B7F6-D44453CEF551}" srcId="{362BFF86-A78D-4DF6-9F93-24CF17E36B41}" destId="{2CDC0951-8488-4378-AB96-C2058C79E7CE}" srcOrd="1" destOrd="0" parTransId="{F482DCFF-C515-4884-A366-84A4E70A4F4D}" sibTransId="{A19E0774-9F02-4116-A77E-A4A85A2E8418}"/>
    <dgm:cxn modelId="{537D2595-B8CE-4595-BDBD-96854CEDA8B7}" srcId="{ED13D274-85B1-4A5F-9792-9D6BD40C1E7F}" destId="{6680C2B5-744F-4A30-B9B3-78EBECA06996}" srcOrd="1" destOrd="0" parTransId="{212FC839-4F7F-40DA-B13E-B5D3B5AA7548}" sibTransId="{41B0DDC3-430B-4377-B79D-181A2F3B2A8C}"/>
    <dgm:cxn modelId="{256469A5-50F5-4F1F-B678-686336EAA6F1}" type="presParOf" srcId="{BF70D580-E3F8-43EA-8FAE-01B9ECD0AC0E}" destId="{5435FBAD-5A04-421E-B93E-772F85A0DE7D}" srcOrd="0" destOrd="0" presId="urn:microsoft.com/office/officeart/2005/8/layout/vList6"/>
    <dgm:cxn modelId="{64CC8D24-8B14-40A8-A930-7B4BF73377C9}" type="presParOf" srcId="{5435FBAD-5A04-421E-B93E-772F85A0DE7D}" destId="{B06F9128-F3C5-44AA-AB07-C94ECBEB3AA9}" srcOrd="0" destOrd="0" presId="urn:microsoft.com/office/officeart/2005/8/layout/vList6"/>
    <dgm:cxn modelId="{6EB74D70-9C0B-457B-86B4-E605659619B7}" type="presParOf" srcId="{5435FBAD-5A04-421E-B93E-772F85A0DE7D}" destId="{F4AE0706-873F-4A3B-BA42-17DE2A7D970C}" srcOrd="1" destOrd="0" presId="urn:microsoft.com/office/officeart/2005/8/layout/vList6"/>
    <dgm:cxn modelId="{47AD2EC8-1F8F-4CF3-9675-BD1A96A558E7}" type="presParOf" srcId="{BF70D580-E3F8-43EA-8FAE-01B9ECD0AC0E}" destId="{7909D9C5-0029-4D2F-8D70-2907C38DEB65}" srcOrd="1" destOrd="0" presId="urn:microsoft.com/office/officeart/2005/8/layout/vList6"/>
    <dgm:cxn modelId="{AFE713B2-4064-4877-9E2A-E0CF1ABD1062}" type="presParOf" srcId="{BF70D580-E3F8-43EA-8FAE-01B9ECD0AC0E}" destId="{811C798A-B2EA-42D9-980F-64C17FD162EE}" srcOrd="2" destOrd="0" presId="urn:microsoft.com/office/officeart/2005/8/layout/vList6"/>
    <dgm:cxn modelId="{F8B1529F-CA9D-45F2-8970-3A64A0CEEEEC}" type="presParOf" srcId="{811C798A-B2EA-42D9-980F-64C17FD162EE}" destId="{5B214C52-043F-4BCA-9A61-AA9389B331D2}" srcOrd="0" destOrd="0" presId="urn:microsoft.com/office/officeart/2005/8/layout/vList6"/>
    <dgm:cxn modelId="{22D1072E-6B77-479B-9A3D-5FD223938D05}" type="presParOf" srcId="{811C798A-B2EA-42D9-980F-64C17FD162EE}" destId="{0A0D96FE-9A88-49E0-9125-BE723868ED8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F6A700-EE0A-405B-ADA6-F7EEB7492D75}"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5D7401B1-D0FC-41DB-BB06-ACF6BC1B2442}">
      <dgm:prSet phldrT="[Текст]"/>
      <dgm:spPr/>
      <dgm:t>
        <a:bodyPr/>
        <a:lstStyle/>
        <a:p>
          <a:r>
            <a:rPr lang="kk-KZ" dirty="0" smtClean="0">
              <a:solidFill>
                <a:schemeClr val="tx1"/>
              </a:solidFill>
              <a:latin typeface="Times New Roman" pitchFamily="18" charset="0"/>
              <a:cs typeface="Times New Roman" pitchFamily="18" charset="0"/>
            </a:rPr>
            <a:t>Жүйелілік</a:t>
          </a:r>
          <a:endParaRPr lang="ru-RU" dirty="0">
            <a:solidFill>
              <a:schemeClr val="tx1"/>
            </a:solidFill>
            <a:latin typeface="Times New Roman" pitchFamily="18" charset="0"/>
            <a:cs typeface="Times New Roman" pitchFamily="18" charset="0"/>
          </a:endParaRPr>
        </a:p>
      </dgm:t>
    </dgm:pt>
    <dgm:pt modelId="{939B8C90-DB01-40B0-A5B8-693A075519B8}" type="parTrans" cxnId="{3425DA59-A2A6-48D7-AAD2-0C0BDAF53056}">
      <dgm:prSet/>
      <dgm:spPr/>
      <dgm:t>
        <a:bodyPr/>
        <a:lstStyle/>
        <a:p>
          <a:endParaRPr lang="ru-RU"/>
        </a:p>
      </dgm:t>
    </dgm:pt>
    <dgm:pt modelId="{12788FF0-D398-4F5B-BF3C-2FCA691F522B}" type="sibTrans" cxnId="{3425DA59-A2A6-48D7-AAD2-0C0BDAF53056}">
      <dgm:prSet/>
      <dgm:spPr/>
      <dgm:t>
        <a:bodyPr/>
        <a:lstStyle/>
        <a:p>
          <a:endParaRPr lang="ru-RU"/>
        </a:p>
      </dgm:t>
    </dgm:pt>
    <dgm:pt modelId="{7E6472CE-64A7-4BD6-BD76-E6D3C43EDE47}">
      <dgm:prSet phldrT="[Текст]"/>
      <dgm:spPr/>
      <dgm:t>
        <a:bodyPr/>
        <a:lstStyle/>
        <a:p>
          <a:r>
            <a:rPr lang="kk-KZ" dirty="0" smtClean="0">
              <a:latin typeface="Times New Roman" pitchFamily="18" charset="0"/>
              <a:cs typeface="Times New Roman" pitchFamily="18" charset="0"/>
            </a:rPr>
            <a:t>Кәсіпорын сыртқы ортада кешен ретінде есептелуі қажет.</a:t>
          </a:r>
          <a:endParaRPr lang="ru-RU" dirty="0">
            <a:latin typeface="Times New Roman" pitchFamily="18" charset="0"/>
            <a:cs typeface="Times New Roman" pitchFamily="18" charset="0"/>
          </a:endParaRPr>
        </a:p>
      </dgm:t>
    </dgm:pt>
    <dgm:pt modelId="{392763FA-E730-4010-9AF2-D1C22BE6D4C4}" type="parTrans" cxnId="{37E990D2-120D-4A4F-BB8E-16DABB5884FA}">
      <dgm:prSet/>
      <dgm:spPr/>
      <dgm:t>
        <a:bodyPr/>
        <a:lstStyle/>
        <a:p>
          <a:endParaRPr lang="ru-RU"/>
        </a:p>
      </dgm:t>
    </dgm:pt>
    <dgm:pt modelId="{29790EED-D7DE-465F-9F7D-7AAE1D3839C8}" type="sibTrans" cxnId="{37E990D2-120D-4A4F-BB8E-16DABB5884FA}">
      <dgm:prSet/>
      <dgm:spPr/>
      <dgm:t>
        <a:bodyPr/>
        <a:lstStyle/>
        <a:p>
          <a:endParaRPr lang="ru-RU"/>
        </a:p>
      </dgm:t>
    </dgm:pt>
    <dgm:pt modelId="{53A4DC7A-5E75-46D3-8C3F-CA0717432003}">
      <dgm:prSet phldrT="[Текст]" phldr="1"/>
      <dgm:spPr/>
      <dgm:t>
        <a:bodyPr/>
        <a:lstStyle/>
        <a:p>
          <a:endParaRPr lang="ru-RU"/>
        </a:p>
      </dgm:t>
    </dgm:pt>
    <dgm:pt modelId="{D13BD9D5-C166-48C2-B023-FEA6D24FE817}" type="parTrans" cxnId="{DB626AC5-2EC2-4B60-90F4-57E7C6A93B3E}">
      <dgm:prSet/>
      <dgm:spPr/>
      <dgm:t>
        <a:bodyPr/>
        <a:lstStyle/>
        <a:p>
          <a:endParaRPr lang="ru-RU"/>
        </a:p>
      </dgm:t>
    </dgm:pt>
    <dgm:pt modelId="{6D700B3F-99F4-4C8B-8284-BF03591CDF6D}" type="sibTrans" cxnId="{DB626AC5-2EC2-4B60-90F4-57E7C6A93B3E}">
      <dgm:prSet/>
      <dgm:spPr/>
      <dgm:t>
        <a:bodyPr/>
        <a:lstStyle/>
        <a:p>
          <a:endParaRPr lang="ru-RU"/>
        </a:p>
      </dgm:t>
    </dgm:pt>
    <dgm:pt modelId="{14897266-E602-4CB5-B7AC-3ABF89AEEE86}">
      <dgm:prSet phldrT="[Текст]"/>
      <dgm:spPr/>
      <dgm:t>
        <a:bodyPr/>
        <a:lstStyle/>
        <a:p>
          <a:r>
            <a:rPr lang="kk-KZ" dirty="0" smtClean="0">
              <a:solidFill>
                <a:schemeClr val="tx1"/>
              </a:solidFill>
              <a:latin typeface="Times New Roman" pitchFamily="18" charset="0"/>
              <a:cs typeface="Times New Roman" pitchFamily="18" charset="0"/>
            </a:rPr>
            <a:t>Ғылымшылық</a:t>
          </a:r>
          <a:endParaRPr lang="ru-RU" dirty="0">
            <a:solidFill>
              <a:schemeClr val="tx1"/>
            </a:solidFill>
            <a:latin typeface="Times New Roman" pitchFamily="18" charset="0"/>
            <a:cs typeface="Times New Roman" pitchFamily="18" charset="0"/>
          </a:endParaRPr>
        </a:p>
      </dgm:t>
    </dgm:pt>
    <dgm:pt modelId="{D4EF822A-8967-4F0B-A896-C4796D8F1FE2}" type="parTrans" cxnId="{963836C8-535D-4004-913E-DC154F3DA59E}">
      <dgm:prSet/>
      <dgm:spPr/>
      <dgm:t>
        <a:bodyPr/>
        <a:lstStyle/>
        <a:p>
          <a:endParaRPr lang="ru-RU"/>
        </a:p>
      </dgm:t>
    </dgm:pt>
    <dgm:pt modelId="{98E55B52-C8F2-4B5A-863A-52CD54F5BA4A}" type="sibTrans" cxnId="{963836C8-535D-4004-913E-DC154F3DA59E}">
      <dgm:prSet/>
      <dgm:spPr/>
      <dgm:t>
        <a:bodyPr/>
        <a:lstStyle/>
        <a:p>
          <a:endParaRPr lang="ru-RU"/>
        </a:p>
      </dgm:t>
    </dgm:pt>
    <dgm:pt modelId="{16DE9A57-0348-4BA3-B80D-06B773BA2F23}">
      <dgm:prSet phldrT="[Текст]"/>
      <dgm:spPr/>
      <dgm:t>
        <a:bodyPr/>
        <a:lstStyle/>
        <a:p>
          <a:r>
            <a:rPr lang="kk-KZ" dirty="0" smtClean="0">
              <a:latin typeface="Times New Roman" pitchFamily="18" charset="0"/>
              <a:cs typeface="Times New Roman" pitchFamily="18" charset="0"/>
            </a:rPr>
            <a:t>Жоспарлауда ғылыми әдістерді қолданып отыру қажет.</a:t>
          </a:r>
          <a:endParaRPr lang="ru-RU" dirty="0">
            <a:latin typeface="Times New Roman" pitchFamily="18" charset="0"/>
            <a:cs typeface="Times New Roman" pitchFamily="18" charset="0"/>
          </a:endParaRPr>
        </a:p>
      </dgm:t>
    </dgm:pt>
    <dgm:pt modelId="{F80E8548-32FC-424C-80BA-3A7E2971680A}" type="parTrans" cxnId="{39BF216D-A86B-4F81-BEFC-15D4228C9FA0}">
      <dgm:prSet/>
      <dgm:spPr/>
      <dgm:t>
        <a:bodyPr/>
        <a:lstStyle/>
        <a:p>
          <a:endParaRPr lang="ru-RU"/>
        </a:p>
      </dgm:t>
    </dgm:pt>
    <dgm:pt modelId="{0726DDCD-54F4-4495-8B7B-43DF5796419B}" type="sibTrans" cxnId="{39BF216D-A86B-4F81-BEFC-15D4228C9FA0}">
      <dgm:prSet/>
      <dgm:spPr/>
      <dgm:t>
        <a:bodyPr/>
        <a:lstStyle/>
        <a:p>
          <a:endParaRPr lang="ru-RU"/>
        </a:p>
      </dgm:t>
    </dgm:pt>
    <dgm:pt modelId="{5CB19C3D-04D5-4E2C-BFC9-72C47A03DBB7}">
      <dgm:prSet phldrT="[Текст]" phldr="1"/>
      <dgm:spPr/>
      <dgm:t>
        <a:bodyPr/>
        <a:lstStyle/>
        <a:p>
          <a:endParaRPr lang="ru-RU"/>
        </a:p>
      </dgm:t>
    </dgm:pt>
    <dgm:pt modelId="{F9B8A670-BF17-429E-8A81-AC49F49A0264}" type="parTrans" cxnId="{D24B3B47-446A-403A-A3B8-C4AE4ADE4A76}">
      <dgm:prSet/>
      <dgm:spPr/>
      <dgm:t>
        <a:bodyPr/>
        <a:lstStyle/>
        <a:p>
          <a:endParaRPr lang="ru-RU"/>
        </a:p>
      </dgm:t>
    </dgm:pt>
    <dgm:pt modelId="{C6B65263-77B6-4629-9874-74D1AA4DA08B}" type="sibTrans" cxnId="{D24B3B47-446A-403A-A3B8-C4AE4ADE4A76}">
      <dgm:prSet/>
      <dgm:spPr/>
      <dgm:t>
        <a:bodyPr/>
        <a:lstStyle/>
        <a:p>
          <a:endParaRPr lang="ru-RU"/>
        </a:p>
      </dgm:t>
    </dgm:pt>
    <dgm:pt modelId="{D5538732-1FF5-4C9F-826E-485828575208}" type="pres">
      <dgm:prSet presAssocID="{A9F6A700-EE0A-405B-ADA6-F7EEB7492D75}" presName="Name0" presStyleCnt="0">
        <dgm:presLayoutVars>
          <dgm:dir/>
          <dgm:animLvl val="lvl"/>
          <dgm:resizeHandles/>
        </dgm:presLayoutVars>
      </dgm:prSet>
      <dgm:spPr/>
      <dgm:t>
        <a:bodyPr/>
        <a:lstStyle/>
        <a:p>
          <a:endParaRPr lang="ru-RU"/>
        </a:p>
      </dgm:t>
    </dgm:pt>
    <dgm:pt modelId="{2E85F776-3CF3-4667-9777-8F5AB79A9E11}" type="pres">
      <dgm:prSet presAssocID="{5D7401B1-D0FC-41DB-BB06-ACF6BC1B2442}" presName="linNode" presStyleCnt="0"/>
      <dgm:spPr/>
    </dgm:pt>
    <dgm:pt modelId="{85788D8A-5C45-4885-87CD-0B6E13C916B8}" type="pres">
      <dgm:prSet presAssocID="{5D7401B1-D0FC-41DB-BB06-ACF6BC1B2442}" presName="parentShp" presStyleLbl="node1" presStyleIdx="0" presStyleCnt="2">
        <dgm:presLayoutVars>
          <dgm:bulletEnabled val="1"/>
        </dgm:presLayoutVars>
      </dgm:prSet>
      <dgm:spPr/>
      <dgm:t>
        <a:bodyPr/>
        <a:lstStyle/>
        <a:p>
          <a:endParaRPr lang="ru-RU"/>
        </a:p>
      </dgm:t>
    </dgm:pt>
    <dgm:pt modelId="{115C39C5-D99B-4726-A32A-1BD95114D178}" type="pres">
      <dgm:prSet presAssocID="{5D7401B1-D0FC-41DB-BB06-ACF6BC1B2442}" presName="childShp" presStyleLbl="bgAccFollowNode1" presStyleIdx="0" presStyleCnt="2">
        <dgm:presLayoutVars>
          <dgm:bulletEnabled val="1"/>
        </dgm:presLayoutVars>
      </dgm:prSet>
      <dgm:spPr/>
      <dgm:t>
        <a:bodyPr/>
        <a:lstStyle/>
        <a:p>
          <a:endParaRPr lang="ru-RU"/>
        </a:p>
      </dgm:t>
    </dgm:pt>
    <dgm:pt modelId="{A9B70C5B-46F6-4C5E-A9E8-9CB2191758B5}" type="pres">
      <dgm:prSet presAssocID="{12788FF0-D398-4F5B-BF3C-2FCA691F522B}" presName="spacing" presStyleCnt="0"/>
      <dgm:spPr/>
    </dgm:pt>
    <dgm:pt modelId="{D79D8325-8596-4554-AD1C-C9E240FBA517}" type="pres">
      <dgm:prSet presAssocID="{14897266-E602-4CB5-B7AC-3ABF89AEEE86}" presName="linNode" presStyleCnt="0"/>
      <dgm:spPr/>
    </dgm:pt>
    <dgm:pt modelId="{FA14BDF3-3985-4FFE-914F-E12F6159956F}" type="pres">
      <dgm:prSet presAssocID="{14897266-E602-4CB5-B7AC-3ABF89AEEE86}" presName="parentShp" presStyleLbl="node1" presStyleIdx="1" presStyleCnt="2">
        <dgm:presLayoutVars>
          <dgm:bulletEnabled val="1"/>
        </dgm:presLayoutVars>
      </dgm:prSet>
      <dgm:spPr/>
      <dgm:t>
        <a:bodyPr/>
        <a:lstStyle/>
        <a:p>
          <a:endParaRPr lang="ru-RU"/>
        </a:p>
      </dgm:t>
    </dgm:pt>
    <dgm:pt modelId="{6C736206-B247-483C-85F3-882BB144E1EE}" type="pres">
      <dgm:prSet presAssocID="{14897266-E602-4CB5-B7AC-3ABF89AEEE86}" presName="childShp" presStyleLbl="bgAccFollowNode1" presStyleIdx="1" presStyleCnt="2">
        <dgm:presLayoutVars>
          <dgm:bulletEnabled val="1"/>
        </dgm:presLayoutVars>
      </dgm:prSet>
      <dgm:spPr/>
      <dgm:t>
        <a:bodyPr/>
        <a:lstStyle/>
        <a:p>
          <a:endParaRPr lang="ru-RU"/>
        </a:p>
      </dgm:t>
    </dgm:pt>
  </dgm:ptLst>
  <dgm:cxnLst>
    <dgm:cxn modelId="{FA3D3BF0-4241-4C6C-9D2E-DD227F9ABA2F}" type="presOf" srcId="{5CB19C3D-04D5-4E2C-BFC9-72C47A03DBB7}" destId="{6C736206-B247-483C-85F3-882BB144E1EE}" srcOrd="0" destOrd="1" presId="urn:microsoft.com/office/officeart/2005/8/layout/vList6"/>
    <dgm:cxn modelId="{37E990D2-120D-4A4F-BB8E-16DABB5884FA}" srcId="{5D7401B1-D0FC-41DB-BB06-ACF6BC1B2442}" destId="{7E6472CE-64A7-4BD6-BD76-E6D3C43EDE47}" srcOrd="0" destOrd="0" parTransId="{392763FA-E730-4010-9AF2-D1C22BE6D4C4}" sibTransId="{29790EED-D7DE-465F-9F7D-7AAE1D3839C8}"/>
    <dgm:cxn modelId="{DB626AC5-2EC2-4B60-90F4-57E7C6A93B3E}" srcId="{5D7401B1-D0FC-41DB-BB06-ACF6BC1B2442}" destId="{53A4DC7A-5E75-46D3-8C3F-CA0717432003}" srcOrd="1" destOrd="0" parTransId="{D13BD9D5-C166-48C2-B023-FEA6D24FE817}" sibTransId="{6D700B3F-99F4-4C8B-8284-BF03591CDF6D}"/>
    <dgm:cxn modelId="{9257F0E4-3AE0-4BC7-9454-0A67FE40FA1F}" type="presOf" srcId="{16DE9A57-0348-4BA3-B80D-06B773BA2F23}" destId="{6C736206-B247-483C-85F3-882BB144E1EE}" srcOrd="0" destOrd="0" presId="urn:microsoft.com/office/officeart/2005/8/layout/vList6"/>
    <dgm:cxn modelId="{39BF216D-A86B-4F81-BEFC-15D4228C9FA0}" srcId="{14897266-E602-4CB5-B7AC-3ABF89AEEE86}" destId="{16DE9A57-0348-4BA3-B80D-06B773BA2F23}" srcOrd="0" destOrd="0" parTransId="{F80E8548-32FC-424C-80BA-3A7E2971680A}" sibTransId="{0726DDCD-54F4-4495-8B7B-43DF5796419B}"/>
    <dgm:cxn modelId="{E6C7B130-7056-45BF-BBAE-9CC7B50DDFA0}" type="presOf" srcId="{14897266-E602-4CB5-B7AC-3ABF89AEEE86}" destId="{FA14BDF3-3985-4FFE-914F-E12F6159956F}" srcOrd="0" destOrd="0" presId="urn:microsoft.com/office/officeart/2005/8/layout/vList6"/>
    <dgm:cxn modelId="{A7CD968A-CE98-4245-BAE4-6EE371C22368}" type="presOf" srcId="{5D7401B1-D0FC-41DB-BB06-ACF6BC1B2442}" destId="{85788D8A-5C45-4885-87CD-0B6E13C916B8}" srcOrd="0" destOrd="0" presId="urn:microsoft.com/office/officeart/2005/8/layout/vList6"/>
    <dgm:cxn modelId="{D24B3B47-446A-403A-A3B8-C4AE4ADE4A76}" srcId="{14897266-E602-4CB5-B7AC-3ABF89AEEE86}" destId="{5CB19C3D-04D5-4E2C-BFC9-72C47A03DBB7}" srcOrd="1" destOrd="0" parTransId="{F9B8A670-BF17-429E-8A81-AC49F49A0264}" sibTransId="{C6B65263-77B6-4629-9874-74D1AA4DA08B}"/>
    <dgm:cxn modelId="{84AEB882-5688-428B-BBD6-DDA130FD0923}" type="presOf" srcId="{7E6472CE-64A7-4BD6-BD76-E6D3C43EDE47}" destId="{115C39C5-D99B-4726-A32A-1BD95114D178}" srcOrd="0" destOrd="0" presId="urn:microsoft.com/office/officeart/2005/8/layout/vList6"/>
    <dgm:cxn modelId="{F1023062-3167-4203-AA6B-1BA79E0A646E}" type="presOf" srcId="{53A4DC7A-5E75-46D3-8C3F-CA0717432003}" destId="{115C39C5-D99B-4726-A32A-1BD95114D178}" srcOrd="0" destOrd="1" presId="urn:microsoft.com/office/officeart/2005/8/layout/vList6"/>
    <dgm:cxn modelId="{AABD962A-377A-4342-8ADD-150D97C33A52}" type="presOf" srcId="{A9F6A700-EE0A-405B-ADA6-F7EEB7492D75}" destId="{D5538732-1FF5-4C9F-826E-485828575208}" srcOrd="0" destOrd="0" presId="urn:microsoft.com/office/officeart/2005/8/layout/vList6"/>
    <dgm:cxn modelId="{3425DA59-A2A6-48D7-AAD2-0C0BDAF53056}" srcId="{A9F6A700-EE0A-405B-ADA6-F7EEB7492D75}" destId="{5D7401B1-D0FC-41DB-BB06-ACF6BC1B2442}" srcOrd="0" destOrd="0" parTransId="{939B8C90-DB01-40B0-A5B8-693A075519B8}" sibTransId="{12788FF0-D398-4F5B-BF3C-2FCA691F522B}"/>
    <dgm:cxn modelId="{963836C8-535D-4004-913E-DC154F3DA59E}" srcId="{A9F6A700-EE0A-405B-ADA6-F7EEB7492D75}" destId="{14897266-E602-4CB5-B7AC-3ABF89AEEE86}" srcOrd="1" destOrd="0" parTransId="{D4EF822A-8967-4F0B-A896-C4796D8F1FE2}" sibTransId="{98E55B52-C8F2-4B5A-863A-52CD54F5BA4A}"/>
    <dgm:cxn modelId="{F06A4EAA-32E8-40FB-8850-79B9D8331DE2}" type="presParOf" srcId="{D5538732-1FF5-4C9F-826E-485828575208}" destId="{2E85F776-3CF3-4667-9777-8F5AB79A9E11}" srcOrd="0" destOrd="0" presId="urn:microsoft.com/office/officeart/2005/8/layout/vList6"/>
    <dgm:cxn modelId="{7B995BA7-7EEC-4000-A72E-EF501655A7B0}" type="presParOf" srcId="{2E85F776-3CF3-4667-9777-8F5AB79A9E11}" destId="{85788D8A-5C45-4885-87CD-0B6E13C916B8}" srcOrd="0" destOrd="0" presId="urn:microsoft.com/office/officeart/2005/8/layout/vList6"/>
    <dgm:cxn modelId="{5D0245D3-0191-4C44-B28E-B3483C24B414}" type="presParOf" srcId="{2E85F776-3CF3-4667-9777-8F5AB79A9E11}" destId="{115C39C5-D99B-4726-A32A-1BD95114D178}" srcOrd="1" destOrd="0" presId="urn:microsoft.com/office/officeart/2005/8/layout/vList6"/>
    <dgm:cxn modelId="{58FD15F3-9AEE-40ED-B38D-EB7300718EB8}" type="presParOf" srcId="{D5538732-1FF5-4C9F-826E-485828575208}" destId="{A9B70C5B-46F6-4C5E-A9E8-9CB2191758B5}" srcOrd="1" destOrd="0" presId="urn:microsoft.com/office/officeart/2005/8/layout/vList6"/>
    <dgm:cxn modelId="{06347D07-86C0-4ADD-97C3-83DD56719649}" type="presParOf" srcId="{D5538732-1FF5-4C9F-826E-485828575208}" destId="{D79D8325-8596-4554-AD1C-C9E240FBA517}" srcOrd="2" destOrd="0" presId="urn:microsoft.com/office/officeart/2005/8/layout/vList6"/>
    <dgm:cxn modelId="{BF4D7DCA-F503-431C-A9EF-841B723EC53F}" type="presParOf" srcId="{D79D8325-8596-4554-AD1C-C9E240FBA517}" destId="{FA14BDF3-3985-4FFE-914F-E12F6159956F}" srcOrd="0" destOrd="0" presId="urn:microsoft.com/office/officeart/2005/8/layout/vList6"/>
    <dgm:cxn modelId="{F81C2598-344C-444B-8368-28FB203BEEBC}" type="presParOf" srcId="{D79D8325-8596-4554-AD1C-C9E240FBA517}" destId="{6C736206-B247-483C-85F3-882BB144E1E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84821F-720E-4A04-B872-263AE580F09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5F83EE86-AF44-4305-90AF-A3458689EB74}">
      <dgm:prSet phldrT="[Текст]"/>
      <dgm:spPr/>
      <dgm:t>
        <a:bodyPr/>
        <a:lstStyle/>
        <a:p>
          <a:r>
            <a:rPr lang="ru-RU" b="1" dirty="0" err="1" smtClean="0">
              <a:latin typeface="Times New Roman" pitchFamily="18" charset="0"/>
              <a:cs typeface="Times New Roman" pitchFamily="18" charset="0"/>
            </a:rPr>
            <a:t>Өзіңізге арналған бизнес-жоспар</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dgm:t>
    </dgm:pt>
    <dgm:pt modelId="{E1862AE3-6130-4263-B099-EC75F87AE35D}" type="parTrans" cxnId="{05B50946-14B2-4107-A16E-3A98FC7E4121}">
      <dgm:prSet/>
      <dgm:spPr/>
      <dgm:t>
        <a:bodyPr/>
        <a:lstStyle/>
        <a:p>
          <a:endParaRPr lang="ru-RU"/>
        </a:p>
      </dgm:t>
    </dgm:pt>
    <dgm:pt modelId="{2FD5A416-B1BB-479E-9B2E-7F713A4D66E6}" type="sibTrans" cxnId="{05B50946-14B2-4107-A16E-3A98FC7E4121}">
      <dgm:prSet/>
      <dgm:spPr/>
      <dgm:t>
        <a:bodyPr/>
        <a:lstStyle/>
        <a:p>
          <a:endParaRPr lang="ru-RU"/>
        </a:p>
      </dgm:t>
    </dgm:pt>
    <dgm:pt modelId="{0A392D3D-BDC9-485D-9DB4-5B2A870CEDB1}">
      <dgm:prSet phldrT="[Текст]" custT="1"/>
      <dgm:spPr/>
      <dgm:t>
        <a:bodyPr/>
        <a:lstStyle/>
        <a:p>
          <a:r>
            <a:rPr lang="ru-RU" sz="1800" dirty="0" err="1" smtClean="0">
              <a:latin typeface="Times New Roman" pitchFamily="18" charset="0"/>
              <a:cs typeface="Times New Roman" pitchFamily="18" charset="0"/>
            </a:rPr>
            <a:t>Бұл төмендегідей сауалдарға жауап</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беретін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өз-өзін бақылау болып</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табылады</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dgm:t>
    </dgm:pt>
    <dgm:pt modelId="{D7A97234-5D1A-45B3-9E98-4B934CC0B540}" type="parTrans" cxnId="{354126E4-8350-415D-872C-D39CEAC5FCDC}">
      <dgm:prSet/>
      <dgm:spPr/>
      <dgm:t>
        <a:bodyPr/>
        <a:lstStyle/>
        <a:p>
          <a:endParaRPr lang="ru-RU"/>
        </a:p>
      </dgm:t>
    </dgm:pt>
    <dgm:pt modelId="{F37A35A1-3BF8-4438-B1C9-251DDB2EEB34}" type="sibTrans" cxnId="{354126E4-8350-415D-872C-D39CEAC5FCDC}">
      <dgm:prSet/>
      <dgm:spPr/>
      <dgm:t>
        <a:bodyPr/>
        <a:lstStyle/>
        <a:p>
          <a:endParaRPr lang="ru-RU"/>
        </a:p>
      </dgm:t>
    </dgm:pt>
    <dgm:pt modelId="{72E78953-5103-47A1-8510-F6F86FB36B70}">
      <dgm:prSet phldrT="[Текст]" custT="1"/>
      <dgm:spPr/>
      <dgm:t>
        <a:bodyPr/>
        <a:lstStyle/>
        <a:p>
          <a:r>
            <a:rPr lang="ru-RU" sz="1800" dirty="0" smtClean="0">
              <a:latin typeface="Times New Roman" pitchFamily="18" charset="0"/>
              <a:cs typeface="Times New Roman" pitchFamily="18" charset="0"/>
            </a:rPr>
            <a:t>Идея оны </a:t>
          </a:r>
          <a:r>
            <a:rPr lang="ru-RU" sz="1800" dirty="0" err="1" smtClean="0">
              <a:latin typeface="Times New Roman" pitchFamily="18" charset="0"/>
              <a:cs typeface="Times New Roman" pitchFamily="18" charset="0"/>
            </a:rPr>
            <a:t>іске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асыру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үшін жеткілікті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дəрежеде ақиқатқа сай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ма</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dgm:t>
    </dgm:pt>
    <dgm:pt modelId="{26ECB852-51C8-4CD2-A3E5-9EC708478BBE}" type="parTrans" cxnId="{D6AD11ED-5A3A-4A28-802C-588840BF7677}">
      <dgm:prSet/>
      <dgm:spPr/>
      <dgm:t>
        <a:bodyPr/>
        <a:lstStyle/>
        <a:p>
          <a:endParaRPr lang="ru-RU"/>
        </a:p>
      </dgm:t>
    </dgm:pt>
    <dgm:pt modelId="{CE24B0DD-F5A7-44CB-A5A7-63E822A8BB60}" type="sibTrans" cxnId="{D6AD11ED-5A3A-4A28-802C-588840BF7677}">
      <dgm:prSet/>
      <dgm:spPr/>
      <dgm:t>
        <a:bodyPr/>
        <a:lstStyle/>
        <a:p>
          <a:endParaRPr lang="ru-RU"/>
        </a:p>
      </dgm:t>
    </dgm:pt>
    <dgm:pt modelId="{71448BB3-78F9-4E65-9D50-2593414EF1EF}">
      <dgm:prSet phldrT="[Текст]"/>
      <dgm:spPr/>
      <dgm:t>
        <a:bodyPr/>
        <a:lstStyle/>
        <a:p>
          <a:r>
            <a:rPr lang="ru-RU" b="1" dirty="0" err="1" smtClean="0">
              <a:latin typeface="Times New Roman" pitchFamily="18" charset="0"/>
              <a:cs typeface="Times New Roman" pitchFamily="18" charset="0"/>
            </a:rPr>
            <a:t>Несие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алуға арналған бизнес-жоспар</a:t>
          </a:r>
          <a:endParaRPr lang="ru-RU" dirty="0">
            <a:latin typeface="Times New Roman" pitchFamily="18" charset="0"/>
            <a:cs typeface="Times New Roman" pitchFamily="18" charset="0"/>
          </a:endParaRPr>
        </a:p>
      </dgm:t>
    </dgm:pt>
    <dgm:pt modelId="{AE7D7D4B-A49E-47C3-9C46-FBDB8CB9E1BE}" type="parTrans" cxnId="{08E24EE6-AC91-4660-8F57-2CDE9B6BC263}">
      <dgm:prSet/>
      <dgm:spPr/>
      <dgm:t>
        <a:bodyPr/>
        <a:lstStyle/>
        <a:p>
          <a:endParaRPr lang="ru-RU"/>
        </a:p>
      </dgm:t>
    </dgm:pt>
    <dgm:pt modelId="{C8B641E7-B274-473E-83FC-A32B9B57B9FB}" type="sibTrans" cxnId="{08E24EE6-AC91-4660-8F57-2CDE9B6BC263}">
      <dgm:prSet/>
      <dgm:spPr/>
      <dgm:t>
        <a:bodyPr/>
        <a:lstStyle/>
        <a:p>
          <a:endParaRPr lang="ru-RU"/>
        </a:p>
      </dgm:t>
    </dgm:pt>
    <dgm:pt modelId="{5154F572-492E-4403-A116-DEA58A8852B5}">
      <dgm:prSet phldrT="[Текст]"/>
      <dgm:spPr/>
      <dgm:t>
        <a:bodyPr/>
        <a:lstStyle/>
        <a:p>
          <a:r>
            <a:rPr lang="ru-RU" dirty="0" err="1" smtClean="0">
              <a:latin typeface="Times New Roman" pitchFamily="18" charset="0"/>
              <a:cs typeface="Times New Roman" pitchFamily="18" charset="0"/>
            </a:rPr>
            <a:t>Əдетте, банктер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кəсіпкерлерден несие</a:t>
          </a:r>
          <a:r>
            <a:rPr lang="ru-RU" dirty="0" smtClean="0">
              <a:latin typeface="Times New Roman" pitchFamily="18" charset="0"/>
              <a:cs typeface="Times New Roman" pitchFamily="18" charset="0"/>
            </a:rPr>
            <a:t> беру (</a:t>
          </a:r>
          <a:r>
            <a:rPr lang="ru-RU" dirty="0" err="1" smtClean="0">
              <a:latin typeface="Times New Roman" pitchFamily="18" charset="0"/>
              <a:cs typeface="Times New Roman" pitchFamily="18" charset="0"/>
            </a:rPr>
            <a:t>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бермеу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туралы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шешім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шығару үшін </a:t>
          </a:r>
          <a:r>
            <a:rPr lang="ru-RU" dirty="0" smtClean="0">
              <a:latin typeface="Times New Roman" pitchFamily="18" charset="0"/>
              <a:cs typeface="Times New Roman" pitchFamily="18" charset="0"/>
            </a:rPr>
            <a:t>бизнес- </a:t>
          </a:r>
          <a:r>
            <a:rPr lang="ru-RU" dirty="0" err="1" smtClean="0">
              <a:latin typeface="Times New Roman" pitchFamily="18" charset="0"/>
              <a:cs typeface="Times New Roman" pitchFamily="18" charset="0"/>
            </a:rPr>
            <a:t>жоспарды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талап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етеді</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dgm:t>
    </dgm:pt>
    <dgm:pt modelId="{B0523E98-F2EF-4806-A269-065D65CCCC90}" type="parTrans" cxnId="{726A6CBF-E574-447C-9D86-0EAF20E40EE6}">
      <dgm:prSet/>
      <dgm:spPr/>
      <dgm:t>
        <a:bodyPr/>
        <a:lstStyle/>
        <a:p>
          <a:endParaRPr lang="ru-RU"/>
        </a:p>
      </dgm:t>
    </dgm:pt>
    <dgm:pt modelId="{6D2AF422-4352-4C03-9959-5CE82E65F78E}" type="sibTrans" cxnId="{726A6CBF-E574-447C-9D86-0EAF20E40EE6}">
      <dgm:prSet/>
      <dgm:spPr/>
      <dgm:t>
        <a:bodyPr/>
        <a:lstStyle/>
        <a:p>
          <a:endParaRPr lang="ru-RU"/>
        </a:p>
      </dgm:t>
    </dgm:pt>
    <dgm:pt modelId="{E913AC34-E2F6-4245-B1EB-A468E5A0575C}">
      <dgm:prSet phldrT="[Текст]" phldr="1"/>
      <dgm:spPr/>
      <dgm:t>
        <a:bodyPr/>
        <a:lstStyle/>
        <a:p>
          <a:endParaRPr lang="ru-RU"/>
        </a:p>
      </dgm:t>
    </dgm:pt>
    <dgm:pt modelId="{1C4AC4D1-D95D-43A6-B1F7-C15F582EFFAC}" type="parTrans" cxnId="{FD4EC6B6-553D-4BF4-BCBA-23B835E85296}">
      <dgm:prSet/>
      <dgm:spPr/>
      <dgm:t>
        <a:bodyPr/>
        <a:lstStyle/>
        <a:p>
          <a:endParaRPr lang="ru-RU"/>
        </a:p>
      </dgm:t>
    </dgm:pt>
    <dgm:pt modelId="{EBD404BF-8B3D-4F0B-BE16-C32DEC7F591C}" type="sibTrans" cxnId="{FD4EC6B6-553D-4BF4-BCBA-23B835E85296}">
      <dgm:prSet/>
      <dgm:spPr/>
      <dgm:t>
        <a:bodyPr/>
        <a:lstStyle/>
        <a:p>
          <a:endParaRPr lang="ru-RU"/>
        </a:p>
      </dgm:t>
    </dgm:pt>
    <dgm:pt modelId="{D6740F72-C1D5-46C1-855B-00D12209BE7C}">
      <dgm:prSet custT="1"/>
      <dgm:spPr/>
      <dgm:t>
        <a:bodyPr/>
        <a:lstStyle/>
        <a:p>
          <a:r>
            <a:rPr lang="ru-RU" sz="1800" dirty="0" err="1" smtClean="0">
              <a:latin typeface="Times New Roman" pitchFamily="18" charset="0"/>
              <a:cs typeface="Times New Roman" pitchFamily="18" charset="0"/>
            </a:rPr>
            <a:t>Істі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ашу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үшін </a:t>
          </a:r>
          <a:r>
            <a:rPr lang="ru-RU" sz="1800" dirty="0" smtClean="0">
              <a:latin typeface="Times New Roman" pitchFamily="18" charset="0"/>
              <a:cs typeface="Times New Roman" pitchFamily="18" charset="0"/>
            </a:rPr>
            <a:t>не </a:t>
          </a:r>
          <a:r>
            <a:rPr lang="ru-RU" sz="1800" dirty="0" err="1" smtClean="0">
              <a:latin typeface="Times New Roman" pitchFamily="18" charset="0"/>
              <a:cs typeface="Times New Roman" pitchFamily="18" charset="0"/>
            </a:rPr>
            <a:t>қажет</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dgm:t>
    </dgm:pt>
    <dgm:pt modelId="{3F55E38C-D59E-43D7-83D3-95795289FF8E}" type="parTrans" cxnId="{6719AC1E-F13F-4109-900D-8DC9C854E9F8}">
      <dgm:prSet/>
      <dgm:spPr/>
      <dgm:t>
        <a:bodyPr/>
        <a:lstStyle/>
        <a:p>
          <a:endParaRPr lang="ru-RU"/>
        </a:p>
      </dgm:t>
    </dgm:pt>
    <dgm:pt modelId="{6C441D30-2677-48EA-9DE3-7A740139020D}" type="sibTrans" cxnId="{6719AC1E-F13F-4109-900D-8DC9C854E9F8}">
      <dgm:prSet/>
      <dgm:spPr/>
      <dgm:t>
        <a:bodyPr/>
        <a:lstStyle/>
        <a:p>
          <a:endParaRPr lang="ru-RU"/>
        </a:p>
      </dgm:t>
    </dgm:pt>
    <dgm:pt modelId="{F6411F22-5BD0-4F2A-92E9-AA19BD160889}" type="pres">
      <dgm:prSet presAssocID="{D184821F-720E-4A04-B872-263AE580F09A}" presName="Name0" presStyleCnt="0">
        <dgm:presLayoutVars>
          <dgm:dir/>
          <dgm:animLvl val="lvl"/>
          <dgm:resizeHandles/>
        </dgm:presLayoutVars>
      </dgm:prSet>
      <dgm:spPr/>
      <dgm:t>
        <a:bodyPr/>
        <a:lstStyle/>
        <a:p>
          <a:endParaRPr lang="ru-RU"/>
        </a:p>
      </dgm:t>
    </dgm:pt>
    <dgm:pt modelId="{4D34BABE-2596-400F-BA29-B0D105D8952D}" type="pres">
      <dgm:prSet presAssocID="{5F83EE86-AF44-4305-90AF-A3458689EB74}" presName="linNode" presStyleCnt="0"/>
      <dgm:spPr/>
    </dgm:pt>
    <dgm:pt modelId="{1A27C2F4-B315-495F-8560-8CD4827E5893}" type="pres">
      <dgm:prSet presAssocID="{5F83EE86-AF44-4305-90AF-A3458689EB74}" presName="parentShp" presStyleLbl="node1" presStyleIdx="0" presStyleCnt="2">
        <dgm:presLayoutVars>
          <dgm:bulletEnabled val="1"/>
        </dgm:presLayoutVars>
      </dgm:prSet>
      <dgm:spPr/>
      <dgm:t>
        <a:bodyPr/>
        <a:lstStyle/>
        <a:p>
          <a:endParaRPr lang="ru-RU"/>
        </a:p>
      </dgm:t>
    </dgm:pt>
    <dgm:pt modelId="{83677F48-63EE-48A2-A4A6-021AF1CA54E1}" type="pres">
      <dgm:prSet presAssocID="{5F83EE86-AF44-4305-90AF-A3458689EB74}" presName="childShp" presStyleLbl="bgAccFollowNode1" presStyleIdx="0" presStyleCnt="2">
        <dgm:presLayoutVars>
          <dgm:bulletEnabled val="1"/>
        </dgm:presLayoutVars>
      </dgm:prSet>
      <dgm:spPr/>
      <dgm:t>
        <a:bodyPr/>
        <a:lstStyle/>
        <a:p>
          <a:endParaRPr lang="ru-RU"/>
        </a:p>
      </dgm:t>
    </dgm:pt>
    <dgm:pt modelId="{CE5E3E6F-C9D4-4298-9E5A-128DAB7DC83C}" type="pres">
      <dgm:prSet presAssocID="{2FD5A416-B1BB-479E-9B2E-7F713A4D66E6}" presName="spacing" presStyleCnt="0"/>
      <dgm:spPr/>
    </dgm:pt>
    <dgm:pt modelId="{D6D1EE67-C35F-4286-95C3-DBBBEF47EF9C}" type="pres">
      <dgm:prSet presAssocID="{71448BB3-78F9-4E65-9D50-2593414EF1EF}" presName="linNode" presStyleCnt="0"/>
      <dgm:spPr/>
    </dgm:pt>
    <dgm:pt modelId="{EAEF023E-87E3-4909-BBC2-D8A57B37593F}" type="pres">
      <dgm:prSet presAssocID="{71448BB3-78F9-4E65-9D50-2593414EF1EF}" presName="parentShp" presStyleLbl="node1" presStyleIdx="1" presStyleCnt="2">
        <dgm:presLayoutVars>
          <dgm:bulletEnabled val="1"/>
        </dgm:presLayoutVars>
      </dgm:prSet>
      <dgm:spPr/>
      <dgm:t>
        <a:bodyPr/>
        <a:lstStyle/>
        <a:p>
          <a:endParaRPr lang="ru-RU"/>
        </a:p>
      </dgm:t>
    </dgm:pt>
    <dgm:pt modelId="{6E97EA07-3270-4F01-B897-40A8A7623A21}" type="pres">
      <dgm:prSet presAssocID="{71448BB3-78F9-4E65-9D50-2593414EF1EF}" presName="childShp" presStyleLbl="bgAccFollowNode1" presStyleIdx="1" presStyleCnt="2">
        <dgm:presLayoutVars>
          <dgm:bulletEnabled val="1"/>
        </dgm:presLayoutVars>
      </dgm:prSet>
      <dgm:spPr/>
      <dgm:t>
        <a:bodyPr/>
        <a:lstStyle/>
        <a:p>
          <a:endParaRPr lang="ru-RU"/>
        </a:p>
      </dgm:t>
    </dgm:pt>
  </dgm:ptLst>
  <dgm:cxnLst>
    <dgm:cxn modelId="{646732BB-5877-4809-A98F-DEAA457617EF}" type="presOf" srcId="{D184821F-720E-4A04-B872-263AE580F09A}" destId="{F6411F22-5BD0-4F2A-92E9-AA19BD160889}" srcOrd="0" destOrd="0" presId="urn:microsoft.com/office/officeart/2005/8/layout/vList6"/>
    <dgm:cxn modelId="{D6AD11ED-5A3A-4A28-802C-588840BF7677}" srcId="{5F83EE86-AF44-4305-90AF-A3458689EB74}" destId="{72E78953-5103-47A1-8510-F6F86FB36B70}" srcOrd="2" destOrd="0" parTransId="{26ECB852-51C8-4CD2-A3E5-9EC708478BBE}" sibTransId="{CE24B0DD-F5A7-44CB-A5A7-63E822A8BB60}"/>
    <dgm:cxn modelId="{E8C72B1F-D1F2-491F-AA8E-634FCE189029}" type="presOf" srcId="{5154F572-492E-4403-A116-DEA58A8852B5}" destId="{6E97EA07-3270-4F01-B897-40A8A7623A21}" srcOrd="0" destOrd="0" presId="urn:microsoft.com/office/officeart/2005/8/layout/vList6"/>
    <dgm:cxn modelId="{726A6CBF-E574-447C-9D86-0EAF20E40EE6}" srcId="{71448BB3-78F9-4E65-9D50-2593414EF1EF}" destId="{5154F572-492E-4403-A116-DEA58A8852B5}" srcOrd="0" destOrd="0" parTransId="{B0523E98-F2EF-4806-A269-065D65CCCC90}" sibTransId="{6D2AF422-4352-4C03-9959-5CE82E65F78E}"/>
    <dgm:cxn modelId="{05B50946-14B2-4107-A16E-3A98FC7E4121}" srcId="{D184821F-720E-4A04-B872-263AE580F09A}" destId="{5F83EE86-AF44-4305-90AF-A3458689EB74}" srcOrd="0" destOrd="0" parTransId="{E1862AE3-6130-4263-B099-EC75F87AE35D}" sibTransId="{2FD5A416-B1BB-479E-9B2E-7F713A4D66E6}"/>
    <dgm:cxn modelId="{FD4EC6B6-553D-4BF4-BCBA-23B835E85296}" srcId="{71448BB3-78F9-4E65-9D50-2593414EF1EF}" destId="{E913AC34-E2F6-4245-B1EB-A468E5A0575C}" srcOrd="1" destOrd="0" parTransId="{1C4AC4D1-D95D-43A6-B1F7-C15F582EFFAC}" sibTransId="{EBD404BF-8B3D-4F0B-BE16-C32DEC7F591C}"/>
    <dgm:cxn modelId="{A6956D90-EF1A-44A7-A5C4-87C3A2B33FE1}" type="presOf" srcId="{71448BB3-78F9-4E65-9D50-2593414EF1EF}" destId="{EAEF023E-87E3-4909-BBC2-D8A57B37593F}" srcOrd="0" destOrd="0" presId="urn:microsoft.com/office/officeart/2005/8/layout/vList6"/>
    <dgm:cxn modelId="{08E24EE6-AC91-4660-8F57-2CDE9B6BC263}" srcId="{D184821F-720E-4A04-B872-263AE580F09A}" destId="{71448BB3-78F9-4E65-9D50-2593414EF1EF}" srcOrd="1" destOrd="0" parTransId="{AE7D7D4B-A49E-47C3-9C46-FBDB8CB9E1BE}" sibTransId="{C8B641E7-B274-473E-83FC-A32B9B57B9FB}"/>
    <dgm:cxn modelId="{CB10CB03-5566-4762-9B2E-1C6896F5A35B}" type="presOf" srcId="{72E78953-5103-47A1-8510-F6F86FB36B70}" destId="{83677F48-63EE-48A2-A4A6-021AF1CA54E1}" srcOrd="0" destOrd="2" presId="urn:microsoft.com/office/officeart/2005/8/layout/vList6"/>
    <dgm:cxn modelId="{723BE21C-6502-416D-ADBB-462D1C7C8FCA}" type="presOf" srcId="{0A392D3D-BDC9-485D-9DB4-5B2A870CEDB1}" destId="{83677F48-63EE-48A2-A4A6-021AF1CA54E1}" srcOrd="0" destOrd="0" presId="urn:microsoft.com/office/officeart/2005/8/layout/vList6"/>
    <dgm:cxn modelId="{354126E4-8350-415D-872C-D39CEAC5FCDC}" srcId="{5F83EE86-AF44-4305-90AF-A3458689EB74}" destId="{0A392D3D-BDC9-485D-9DB4-5B2A870CEDB1}" srcOrd="0" destOrd="0" parTransId="{D7A97234-5D1A-45B3-9E98-4B934CC0B540}" sibTransId="{F37A35A1-3BF8-4438-B1C9-251DDB2EEB34}"/>
    <dgm:cxn modelId="{548C6BBC-7687-48EE-875F-8B289044BB98}" type="presOf" srcId="{5F83EE86-AF44-4305-90AF-A3458689EB74}" destId="{1A27C2F4-B315-495F-8560-8CD4827E5893}" srcOrd="0" destOrd="0" presId="urn:microsoft.com/office/officeart/2005/8/layout/vList6"/>
    <dgm:cxn modelId="{6719AC1E-F13F-4109-900D-8DC9C854E9F8}" srcId="{5F83EE86-AF44-4305-90AF-A3458689EB74}" destId="{D6740F72-C1D5-46C1-855B-00D12209BE7C}" srcOrd="1" destOrd="0" parTransId="{3F55E38C-D59E-43D7-83D3-95795289FF8E}" sibTransId="{6C441D30-2677-48EA-9DE3-7A740139020D}"/>
    <dgm:cxn modelId="{E526962B-6387-4529-9433-A4E7AC3DD8F1}" type="presOf" srcId="{D6740F72-C1D5-46C1-855B-00D12209BE7C}" destId="{83677F48-63EE-48A2-A4A6-021AF1CA54E1}" srcOrd="0" destOrd="1" presId="urn:microsoft.com/office/officeart/2005/8/layout/vList6"/>
    <dgm:cxn modelId="{306E8EB8-A3AB-4271-864F-F80AD9B1C47F}" type="presOf" srcId="{E913AC34-E2F6-4245-B1EB-A468E5A0575C}" destId="{6E97EA07-3270-4F01-B897-40A8A7623A21}" srcOrd="0" destOrd="1" presId="urn:microsoft.com/office/officeart/2005/8/layout/vList6"/>
    <dgm:cxn modelId="{22A83BFE-06D3-4EC8-847E-156836F595FE}" type="presParOf" srcId="{F6411F22-5BD0-4F2A-92E9-AA19BD160889}" destId="{4D34BABE-2596-400F-BA29-B0D105D8952D}" srcOrd="0" destOrd="0" presId="urn:microsoft.com/office/officeart/2005/8/layout/vList6"/>
    <dgm:cxn modelId="{F38FA809-B449-4C3E-A600-7EEB854D7A58}" type="presParOf" srcId="{4D34BABE-2596-400F-BA29-B0D105D8952D}" destId="{1A27C2F4-B315-495F-8560-8CD4827E5893}" srcOrd="0" destOrd="0" presId="urn:microsoft.com/office/officeart/2005/8/layout/vList6"/>
    <dgm:cxn modelId="{A5C29E7C-36B1-4EDD-B210-C6434942559C}" type="presParOf" srcId="{4D34BABE-2596-400F-BA29-B0D105D8952D}" destId="{83677F48-63EE-48A2-A4A6-021AF1CA54E1}" srcOrd="1" destOrd="0" presId="urn:microsoft.com/office/officeart/2005/8/layout/vList6"/>
    <dgm:cxn modelId="{560C1A4A-637B-417E-97B7-F7A5B988D88B}" type="presParOf" srcId="{F6411F22-5BD0-4F2A-92E9-AA19BD160889}" destId="{CE5E3E6F-C9D4-4298-9E5A-128DAB7DC83C}" srcOrd="1" destOrd="0" presId="urn:microsoft.com/office/officeart/2005/8/layout/vList6"/>
    <dgm:cxn modelId="{CAC68620-E1C7-467D-A540-A26B2B92F9B5}" type="presParOf" srcId="{F6411F22-5BD0-4F2A-92E9-AA19BD160889}" destId="{D6D1EE67-C35F-4286-95C3-DBBBEF47EF9C}" srcOrd="2" destOrd="0" presId="urn:microsoft.com/office/officeart/2005/8/layout/vList6"/>
    <dgm:cxn modelId="{BA4B3CA1-C9CF-4BC4-A4E5-23C0097B84A3}" type="presParOf" srcId="{D6D1EE67-C35F-4286-95C3-DBBBEF47EF9C}" destId="{EAEF023E-87E3-4909-BBC2-D8A57B37593F}" srcOrd="0" destOrd="0" presId="urn:microsoft.com/office/officeart/2005/8/layout/vList6"/>
    <dgm:cxn modelId="{91ADCBC8-3AE5-4761-9A4F-57D5535E48DB}" type="presParOf" srcId="{D6D1EE67-C35F-4286-95C3-DBBBEF47EF9C}" destId="{6E97EA07-3270-4F01-B897-40A8A7623A21}"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27A3F6-28D8-4EA6-978B-4AAF4FE3566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09062BEF-A8FE-4104-BFEA-DC6E4674D6EC}">
      <dgm:prSet phldrT="[Текст]"/>
      <dgm:spPr/>
      <dgm:t>
        <a:bodyPr/>
        <a:lstStyle/>
        <a:p>
          <a:r>
            <a:rPr lang="ru-RU" b="1" dirty="0" err="1" smtClean="0">
              <a:latin typeface="Times New Roman" pitchFamily="18" charset="0"/>
              <a:cs typeface="Times New Roman" pitchFamily="18" charset="0"/>
            </a:rPr>
            <a:t>Инвесторлардың қаражаттарын тартуға арналған бизнес-жоспар</a:t>
          </a:r>
          <a:endParaRPr lang="ru-RU" dirty="0">
            <a:latin typeface="Times New Roman" pitchFamily="18" charset="0"/>
            <a:cs typeface="Times New Roman" pitchFamily="18" charset="0"/>
          </a:endParaRPr>
        </a:p>
      </dgm:t>
    </dgm:pt>
    <dgm:pt modelId="{9CF3AE5A-599F-4515-821E-E9EA5FCF60ED}" type="parTrans" cxnId="{A40CF987-E4EC-4CD8-A464-114666680C79}">
      <dgm:prSet/>
      <dgm:spPr/>
      <dgm:t>
        <a:bodyPr/>
        <a:lstStyle/>
        <a:p>
          <a:endParaRPr lang="ru-RU"/>
        </a:p>
      </dgm:t>
    </dgm:pt>
    <dgm:pt modelId="{5B73D039-0B99-4F27-BEA6-5FD1C0F303EE}" type="sibTrans" cxnId="{A40CF987-E4EC-4CD8-A464-114666680C79}">
      <dgm:prSet/>
      <dgm:spPr/>
      <dgm:t>
        <a:bodyPr/>
        <a:lstStyle/>
        <a:p>
          <a:endParaRPr lang="ru-RU"/>
        </a:p>
      </dgm:t>
    </dgm:pt>
    <dgm:pt modelId="{A7CE4FFE-8F8A-4EC7-B5E9-4485688A4480}">
      <dgm:prSet phldrT="[Текст]" custT="1"/>
      <dgm:spPr/>
      <dgm:t>
        <a:bodyPr/>
        <a:lstStyle/>
        <a:p>
          <a:r>
            <a:rPr lang="ru-RU" sz="1800" dirty="0" err="1" smtClean="0">
              <a:latin typeface="Times New Roman" pitchFamily="18" charset="0"/>
              <a:cs typeface="Times New Roman" pitchFamily="18" charset="0"/>
            </a:rPr>
            <a:t>Инвесторлар</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ретінде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жеке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тұлғалар (соның ішінде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достары</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немесе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туыстары</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немесе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заңды тұлғалар шығуы мүмкін.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Оларға сіздің бизнесіңізге ақша салымдаудың тиімді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екендігін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дəлелдеу үшін бизнес-жоспар</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үлкен себебін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тигізуі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мүмкін.</a:t>
          </a:r>
          <a:endParaRPr lang="ru-RU" sz="1800" dirty="0">
            <a:latin typeface="Times New Roman" pitchFamily="18" charset="0"/>
            <a:cs typeface="Times New Roman" pitchFamily="18" charset="0"/>
          </a:endParaRPr>
        </a:p>
      </dgm:t>
    </dgm:pt>
    <dgm:pt modelId="{13F4D0F2-39B9-482B-8EC9-54BE8A8A2920}" type="parTrans" cxnId="{0BDA6EC0-230E-48C4-8567-EF5FBBBFC415}">
      <dgm:prSet/>
      <dgm:spPr/>
      <dgm:t>
        <a:bodyPr/>
        <a:lstStyle/>
        <a:p>
          <a:endParaRPr lang="ru-RU"/>
        </a:p>
      </dgm:t>
    </dgm:pt>
    <dgm:pt modelId="{98EEC65B-88C8-429E-8D67-B3B9134B7B80}" type="sibTrans" cxnId="{0BDA6EC0-230E-48C4-8567-EF5FBBBFC415}">
      <dgm:prSet/>
      <dgm:spPr/>
      <dgm:t>
        <a:bodyPr/>
        <a:lstStyle/>
        <a:p>
          <a:endParaRPr lang="ru-RU"/>
        </a:p>
      </dgm:t>
    </dgm:pt>
    <dgm:pt modelId="{7F1BD98A-F8D1-47C8-AA08-739B989B7B99}">
      <dgm:prSet phldrT="[Текст]" phldr="1"/>
      <dgm:spPr/>
      <dgm:t>
        <a:bodyPr/>
        <a:lstStyle/>
        <a:p>
          <a:endParaRPr lang="ru-RU" sz="1600"/>
        </a:p>
      </dgm:t>
    </dgm:pt>
    <dgm:pt modelId="{E4ECE9C5-3DD4-4694-94CE-7D58DB08A905}" type="parTrans" cxnId="{B328684B-B4DE-4D33-A7B6-0FCDD6B01DF7}">
      <dgm:prSet/>
      <dgm:spPr/>
      <dgm:t>
        <a:bodyPr/>
        <a:lstStyle/>
        <a:p>
          <a:endParaRPr lang="ru-RU"/>
        </a:p>
      </dgm:t>
    </dgm:pt>
    <dgm:pt modelId="{090FD489-5D39-4593-8783-8723D23540D8}" type="sibTrans" cxnId="{B328684B-B4DE-4D33-A7B6-0FCDD6B01DF7}">
      <dgm:prSet/>
      <dgm:spPr/>
      <dgm:t>
        <a:bodyPr/>
        <a:lstStyle/>
        <a:p>
          <a:endParaRPr lang="ru-RU"/>
        </a:p>
      </dgm:t>
    </dgm:pt>
    <dgm:pt modelId="{B0B8E95C-CBE6-4853-B193-EF636F44FC26}">
      <dgm:prSet phldrT="[Текст]"/>
      <dgm:spPr/>
      <dgm:t>
        <a:bodyPr/>
        <a:lstStyle/>
        <a:p>
          <a:r>
            <a:rPr lang="ru-RU" b="1" dirty="0" err="1" smtClean="0">
              <a:latin typeface="Times New Roman" pitchFamily="18" charset="0"/>
              <a:cs typeface="Times New Roman" pitchFamily="18" charset="0"/>
            </a:rPr>
            <a:t>Жергілікті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немесе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шетелдік</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серіктеспен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біріккен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кəсіпорын құруға арналған бизнес-жоспар</a:t>
          </a:r>
          <a:endParaRPr lang="ru-RU" dirty="0">
            <a:latin typeface="Times New Roman" pitchFamily="18" charset="0"/>
            <a:cs typeface="Times New Roman" pitchFamily="18" charset="0"/>
          </a:endParaRPr>
        </a:p>
      </dgm:t>
    </dgm:pt>
    <dgm:pt modelId="{460DD461-05B7-43AB-97A3-6FC3BEF2905E}" type="parTrans" cxnId="{F95A8F24-9637-450E-A75F-311D854BDF46}">
      <dgm:prSet/>
      <dgm:spPr/>
      <dgm:t>
        <a:bodyPr/>
        <a:lstStyle/>
        <a:p>
          <a:endParaRPr lang="ru-RU"/>
        </a:p>
      </dgm:t>
    </dgm:pt>
    <dgm:pt modelId="{1B23B106-57EA-40C9-9061-D4C70B133C59}" type="sibTrans" cxnId="{F95A8F24-9637-450E-A75F-311D854BDF46}">
      <dgm:prSet/>
      <dgm:spPr/>
      <dgm:t>
        <a:bodyPr/>
        <a:lstStyle/>
        <a:p>
          <a:endParaRPr lang="ru-RU"/>
        </a:p>
      </dgm:t>
    </dgm:pt>
    <dgm:pt modelId="{301D257C-E1C3-49AD-880A-1FDB373450E4}">
      <dgm:prSet phldrT="[Текст]"/>
      <dgm:spPr/>
      <dgm:t>
        <a:bodyPr/>
        <a:lstStyle/>
        <a:p>
          <a:r>
            <a:rPr lang="ru-RU" dirty="0" err="1" smtClean="0">
              <a:latin typeface="Times New Roman" pitchFamily="18" charset="0"/>
              <a:cs typeface="Times New Roman" pitchFamily="18" charset="0"/>
            </a:rPr>
            <a:t>Сауатты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түрде жасалған бизнес-жоспар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əріптесіңізге сіздің ісіңіздің елеулі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екендігіне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сенім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береді</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dgm:t>
    </dgm:pt>
    <dgm:pt modelId="{38528FC1-3B55-44CD-8C43-77AA6B7DB80F}" type="parTrans" cxnId="{73487BD6-4216-43A0-B24A-F46849C1EA13}">
      <dgm:prSet/>
      <dgm:spPr/>
      <dgm:t>
        <a:bodyPr/>
        <a:lstStyle/>
        <a:p>
          <a:endParaRPr lang="ru-RU"/>
        </a:p>
      </dgm:t>
    </dgm:pt>
    <dgm:pt modelId="{5AFBBD2F-E461-4391-8A34-90AE1C63E3FC}" type="sibTrans" cxnId="{73487BD6-4216-43A0-B24A-F46849C1EA13}">
      <dgm:prSet/>
      <dgm:spPr/>
      <dgm:t>
        <a:bodyPr/>
        <a:lstStyle/>
        <a:p>
          <a:endParaRPr lang="ru-RU"/>
        </a:p>
      </dgm:t>
    </dgm:pt>
    <dgm:pt modelId="{528F42BF-E3E7-45D6-93E2-43506E4F644E}">
      <dgm:prSet phldrT="[Текст]" phldr="1"/>
      <dgm:spPr/>
      <dgm:t>
        <a:bodyPr/>
        <a:lstStyle/>
        <a:p>
          <a:endParaRPr lang="ru-RU"/>
        </a:p>
      </dgm:t>
    </dgm:pt>
    <dgm:pt modelId="{02300B17-2917-4FA9-BE99-2ED0E7E7CCC6}" type="parTrans" cxnId="{C7BF7393-9278-4385-BA27-EFAD70FB9F27}">
      <dgm:prSet/>
      <dgm:spPr/>
      <dgm:t>
        <a:bodyPr/>
        <a:lstStyle/>
        <a:p>
          <a:endParaRPr lang="ru-RU"/>
        </a:p>
      </dgm:t>
    </dgm:pt>
    <dgm:pt modelId="{7E2429BF-D431-4364-8EDD-14D9176088AC}" type="sibTrans" cxnId="{C7BF7393-9278-4385-BA27-EFAD70FB9F27}">
      <dgm:prSet/>
      <dgm:spPr/>
      <dgm:t>
        <a:bodyPr/>
        <a:lstStyle/>
        <a:p>
          <a:endParaRPr lang="ru-RU"/>
        </a:p>
      </dgm:t>
    </dgm:pt>
    <dgm:pt modelId="{937BBF0D-4178-4E99-87C0-13F66A7EF44E}" type="pres">
      <dgm:prSet presAssocID="{0827A3F6-28D8-4EA6-978B-4AAF4FE35664}" presName="Name0" presStyleCnt="0">
        <dgm:presLayoutVars>
          <dgm:dir/>
          <dgm:animLvl val="lvl"/>
          <dgm:resizeHandles/>
        </dgm:presLayoutVars>
      </dgm:prSet>
      <dgm:spPr/>
      <dgm:t>
        <a:bodyPr/>
        <a:lstStyle/>
        <a:p>
          <a:endParaRPr lang="ru-RU"/>
        </a:p>
      </dgm:t>
    </dgm:pt>
    <dgm:pt modelId="{18C555EF-2D0D-48B4-AD3F-BA579408A94E}" type="pres">
      <dgm:prSet presAssocID="{09062BEF-A8FE-4104-BFEA-DC6E4674D6EC}" presName="linNode" presStyleCnt="0"/>
      <dgm:spPr/>
    </dgm:pt>
    <dgm:pt modelId="{7C4004E1-A79C-441E-98F4-6208BD0E8550}" type="pres">
      <dgm:prSet presAssocID="{09062BEF-A8FE-4104-BFEA-DC6E4674D6EC}" presName="parentShp" presStyleLbl="node1" presStyleIdx="0" presStyleCnt="2" custLinFactNeighborX="-316" custLinFactNeighborY="665">
        <dgm:presLayoutVars>
          <dgm:bulletEnabled val="1"/>
        </dgm:presLayoutVars>
      </dgm:prSet>
      <dgm:spPr/>
      <dgm:t>
        <a:bodyPr/>
        <a:lstStyle/>
        <a:p>
          <a:endParaRPr lang="ru-RU"/>
        </a:p>
      </dgm:t>
    </dgm:pt>
    <dgm:pt modelId="{2824C53F-1928-4294-BA36-523A19712F2A}" type="pres">
      <dgm:prSet presAssocID="{09062BEF-A8FE-4104-BFEA-DC6E4674D6EC}" presName="childShp" presStyleLbl="bgAccFollowNode1" presStyleIdx="0" presStyleCnt="2">
        <dgm:presLayoutVars>
          <dgm:bulletEnabled val="1"/>
        </dgm:presLayoutVars>
      </dgm:prSet>
      <dgm:spPr/>
      <dgm:t>
        <a:bodyPr/>
        <a:lstStyle/>
        <a:p>
          <a:endParaRPr lang="ru-RU"/>
        </a:p>
      </dgm:t>
    </dgm:pt>
    <dgm:pt modelId="{7E5A981B-1536-4751-937B-8DD0139CB1B2}" type="pres">
      <dgm:prSet presAssocID="{5B73D039-0B99-4F27-BEA6-5FD1C0F303EE}" presName="spacing" presStyleCnt="0"/>
      <dgm:spPr/>
    </dgm:pt>
    <dgm:pt modelId="{9FFD3CC1-4B42-4B1C-BBED-F576166ECDD7}" type="pres">
      <dgm:prSet presAssocID="{B0B8E95C-CBE6-4853-B193-EF636F44FC26}" presName="linNode" presStyleCnt="0"/>
      <dgm:spPr/>
    </dgm:pt>
    <dgm:pt modelId="{45864ADE-D04A-4C3C-8D21-027F68548CE3}" type="pres">
      <dgm:prSet presAssocID="{B0B8E95C-CBE6-4853-B193-EF636F44FC26}" presName="parentShp" presStyleLbl="node1" presStyleIdx="1" presStyleCnt="2">
        <dgm:presLayoutVars>
          <dgm:bulletEnabled val="1"/>
        </dgm:presLayoutVars>
      </dgm:prSet>
      <dgm:spPr/>
      <dgm:t>
        <a:bodyPr/>
        <a:lstStyle/>
        <a:p>
          <a:endParaRPr lang="ru-RU"/>
        </a:p>
      </dgm:t>
    </dgm:pt>
    <dgm:pt modelId="{1E4ACB4F-6FCA-4C7F-9AF0-4D25F037F41F}" type="pres">
      <dgm:prSet presAssocID="{B0B8E95C-CBE6-4853-B193-EF636F44FC26}" presName="childShp" presStyleLbl="bgAccFollowNode1" presStyleIdx="1" presStyleCnt="2">
        <dgm:presLayoutVars>
          <dgm:bulletEnabled val="1"/>
        </dgm:presLayoutVars>
      </dgm:prSet>
      <dgm:spPr/>
      <dgm:t>
        <a:bodyPr/>
        <a:lstStyle/>
        <a:p>
          <a:endParaRPr lang="ru-RU"/>
        </a:p>
      </dgm:t>
    </dgm:pt>
  </dgm:ptLst>
  <dgm:cxnLst>
    <dgm:cxn modelId="{1802642B-CD89-43E4-9B26-595E559ED89C}" type="presOf" srcId="{301D257C-E1C3-49AD-880A-1FDB373450E4}" destId="{1E4ACB4F-6FCA-4C7F-9AF0-4D25F037F41F}" srcOrd="0" destOrd="0" presId="urn:microsoft.com/office/officeart/2005/8/layout/vList6"/>
    <dgm:cxn modelId="{A40CF987-E4EC-4CD8-A464-114666680C79}" srcId="{0827A3F6-28D8-4EA6-978B-4AAF4FE35664}" destId="{09062BEF-A8FE-4104-BFEA-DC6E4674D6EC}" srcOrd="0" destOrd="0" parTransId="{9CF3AE5A-599F-4515-821E-E9EA5FCF60ED}" sibTransId="{5B73D039-0B99-4F27-BEA6-5FD1C0F303EE}"/>
    <dgm:cxn modelId="{F95A8F24-9637-450E-A75F-311D854BDF46}" srcId="{0827A3F6-28D8-4EA6-978B-4AAF4FE35664}" destId="{B0B8E95C-CBE6-4853-B193-EF636F44FC26}" srcOrd="1" destOrd="0" parTransId="{460DD461-05B7-43AB-97A3-6FC3BEF2905E}" sibTransId="{1B23B106-57EA-40C9-9061-D4C70B133C59}"/>
    <dgm:cxn modelId="{D6CD33BC-8348-42D3-907D-CEF8E9B28582}" type="presOf" srcId="{09062BEF-A8FE-4104-BFEA-DC6E4674D6EC}" destId="{7C4004E1-A79C-441E-98F4-6208BD0E8550}" srcOrd="0" destOrd="0" presId="urn:microsoft.com/office/officeart/2005/8/layout/vList6"/>
    <dgm:cxn modelId="{2D97029E-A6C5-433E-97CC-25CB492EF73D}" type="presOf" srcId="{A7CE4FFE-8F8A-4EC7-B5E9-4485688A4480}" destId="{2824C53F-1928-4294-BA36-523A19712F2A}" srcOrd="0" destOrd="0" presId="urn:microsoft.com/office/officeart/2005/8/layout/vList6"/>
    <dgm:cxn modelId="{B328684B-B4DE-4D33-A7B6-0FCDD6B01DF7}" srcId="{09062BEF-A8FE-4104-BFEA-DC6E4674D6EC}" destId="{7F1BD98A-F8D1-47C8-AA08-739B989B7B99}" srcOrd="1" destOrd="0" parTransId="{E4ECE9C5-3DD4-4694-94CE-7D58DB08A905}" sibTransId="{090FD489-5D39-4593-8783-8723D23540D8}"/>
    <dgm:cxn modelId="{3886AC0D-653F-4078-AC16-C67550343718}" type="presOf" srcId="{0827A3F6-28D8-4EA6-978B-4AAF4FE35664}" destId="{937BBF0D-4178-4E99-87C0-13F66A7EF44E}" srcOrd="0" destOrd="0" presId="urn:microsoft.com/office/officeart/2005/8/layout/vList6"/>
    <dgm:cxn modelId="{B5CE547B-74C2-4AFF-96E3-3E1E1E133035}" type="presOf" srcId="{7F1BD98A-F8D1-47C8-AA08-739B989B7B99}" destId="{2824C53F-1928-4294-BA36-523A19712F2A}" srcOrd="0" destOrd="1" presId="urn:microsoft.com/office/officeart/2005/8/layout/vList6"/>
    <dgm:cxn modelId="{73487BD6-4216-43A0-B24A-F46849C1EA13}" srcId="{B0B8E95C-CBE6-4853-B193-EF636F44FC26}" destId="{301D257C-E1C3-49AD-880A-1FDB373450E4}" srcOrd="0" destOrd="0" parTransId="{38528FC1-3B55-44CD-8C43-77AA6B7DB80F}" sibTransId="{5AFBBD2F-E461-4391-8A34-90AE1C63E3FC}"/>
    <dgm:cxn modelId="{0BDA6EC0-230E-48C4-8567-EF5FBBBFC415}" srcId="{09062BEF-A8FE-4104-BFEA-DC6E4674D6EC}" destId="{A7CE4FFE-8F8A-4EC7-B5E9-4485688A4480}" srcOrd="0" destOrd="0" parTransId="{13F4D0F2-39B9-482B-8EC9-54BE8A8A2920}" sibTransId="{98EEC65B-88C8-429E-8D67-B3B9134B7B80}"/>
    <dgm:cxn modelId="{39AC0EAD-1F37-405E-88AB-D1BDB8EAED83}" type="presOf" srcId="{B0B8E95C-CBE6-4853-B193-EF636F44FC26}" destId="{45864ADE-D04A-4C3C-8D21-027F68548CE3}" srcOrd="0" destOrd="0" presId="urn:microsoft.com/office/officeart/2005/8/layout/vList6"/>
    <dgm:cxn modelId="{C7BF7393-9278-4385-BA27-EFAD70FB9F27}" srcId="{B0B8E95C-CBE6-4853-B193-EF636F44FC26}" destId="{528F42BF-E3E7-45D6-93E2-43506E4F644E}" srcOrd="1" destOrd="0" parTransId="{02300B17-2917-4FA9-BE99-2ED0E7E7CCC6}" sibTransId="{7E2429BF-D431-4364-8EDD-14D9176088AC}"/>
    <dgm:cxn modelId="{5B5E8258-AFFC-4D59-89A7-1FF66362D216}" type="presOf" srcId="{528F42BF-E3E7-45D6-93E2-43506E4F644E}" destId="{1E4ACB4F-6FCA-4C7F-9AF0-4D25F037F41F}" srcOrd="0" destOrd="1" presId="urn:microsoft.com/office/officeart/2005/8/layout/vList6"/>
    <dgm:cxn modelId="{DB77C268-8645-4AED-A7DE-53BC31E42672}" type="presParOf" srcId="{937BBF0D-4178-4E99-87C0-13F66A7EF44E}" destId="{18C555EF-2D0D-48B4-AD3F-BA579408A94E}" srcOrd="0" destOrd="0" presId="urn:microsoft.com/office/officeart/2005/8/layout/vList6"/>
    <dgm:cxn modelId="{0CBB3CE1-445C-4FF1-911D-630B98DAF402}" type="presParOf" srcId="{18C555EF-2D0D-48B4-AD3F-BA579408A94E}" destId="{7C4004E1-A79C-441E-98F4-6208BD0E8550}" srcOrd="0" destOrd="0" presId="urn:microsoft.com/office/officeart/2005/8/layout/vList6"/>
    <dgm:cxn modelId="{623206A5-1B7A-498F-B876-C7AB009D8AF0}" type="presParOf" srcId="{18C555EF-2D0D-48B4-AD3F-BA579408A94E}" destId="{2824C53F-1928-4294-BA36-523A19712F2A}" srcOrd="1" destOrd="0" presId="urn:microsoft.com/office/officeart/2005/8/layout/vList6"/>
    <dgm:cxn modelId="{675CE436-AFCA-4BD1-A424-9D5567276B7D}" type="presParOf" srcId="{937BBF0D-4178-4E99-87C0-13F66A7EF44E}" destId="{7E5A981B-1536-4751-937B-8DD0139CB1B2}" srcOrd="1" destOrd="0" presId="urn:microsoft.com/office/officeart/2005/8/layout/vList6"/>
    <dgm:cxn modelId="{DFEAF86E-533A-4C6F-A0DE-3C6C1D153A59}" type="presParOf" srcId="{937BBF0D-4178-4E99-87C0-13F66A7EF44E}" destId="{9FFD3CC1-4B42-4B1C-BBED-F576166ECDD7}" srcOrd="2" destOrd="0" presId="urn:microsoft.com/office/officeart/2005/8/layout/vList6"/>
    <dgm:cxn modelId="{C368BA34-4328-49A4-A0ED-4869694B232D}" type="presParOf" srcId="{9FFD3CC1-4B42-4B1C-BBED-F576166ECDD7}" destId="{45864ADE-D04A-4C3C-8D21-027F68548CE3}" srcOrd="0" destOrd="0" presId="urn:microsoft.com/office/officeart/2005/8/layout/vList6"/>
    <dgm:cxn modelId="{4C3321CB-551D-4503-819D-64CC3B380524}" type="presParOf" srcId="{9FFD3CC1-4B42-4B1C-BBED-F576166ECDD7}" destId="{1E4ACB4F-6FCA-4C7F-9AF0-4D25F037F41F}"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Прямоугольник 6"/>
          <p:cNvSpPr/>
          <p:nvPr/>
        </p:nvSpPr>
        <p:spPr bwMode="ltGray">
          <a:xfrm>
            <a:off x="1884759" y="1371600"/>
            <a:ext cx="5372100" cy="41148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ctrTitle"/>
          </p:nvPr>
        </p:nvSpPr>
        <p:spPr>
          <a:xfrm>
            <a:off x="2103120" y="1557867"/>
            <a:ext cx="4937760" cy="2560320"/>
          </a:xfrm>
        </p:spPr>
        <p:txBody>
          <a:bodyPr anchor="b">
            <a:normAutofit/>
          </a:bodyPr>
          <a:lstStyle>
            <a:lvl1pPr algn="ctr">
              <a:lnSpc>
                <a:spcPct val="80000"/>
              </a:lnSpc>
              <a:defRPr sz="6600"/>
            </a:lvl1pPr>
          </a:lstStyle>
          <a:p>
            <a:r>
              <a:rPr lang="ru-RU" smtClean="0"/>
              <a:t>Образец заголовка</a:t>
            </a:r>
            <a:endParaRPr lang="en-US" dirty="0"/>
          </a:p>
        </p:txBody>
      </p:sp>
      <p:sp>
        <p:nvSpPr>
          <p:cNvPr id="3" name="Подзаголовок 2"/>
          <p:cNvSpPr>
            <a:spLocks noGrp="1"/>
          </p:cNvSpPr>
          <p:nvPr>
            <p:ph type="subTitle" idx="1"/>
          </p:nvPr>
        </p:nvSpPr>
        <p:spPr>
          <a:xfrm>
            <a:off x="2103120" y="4185919"/>
            <a:ext cx="4937760" cy="1097278"/>
          </a:xfrm>
        </p:spPr>
        <p:txBody>
          <a:bodyPr>
            <a:normAutofit/>
          </a:bodyPr>
          <a:lstStyle>
            <a:lvl1pPr marL="0" indent="0" algn="ctr">
              <a:spcBef>
                <a:spcPts val="120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noProof="0" smtClean="0"/>
              <a:t>Образец подзаголовка</a:t>
            </a:r>
            <a:endParaRPr lang="ru-RU" noProof="0" dirty="0"/>
          </a:p>
        </p:txBody>
      </p:sp>
    </p:spTree>
    <p:extLst>
      <p:ext uri="{BB962C8B-B14F-4D97-AF65-F5344CB8AC3E}">
        <p14:creationId xmlns:p14="http://schemas.microsoft.com/office/powerpoint/2010/main" val="246849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bwMode="ltGray">
          <a:xfrm>
            <a:off x="-1"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Прямоугольник 7"/>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Прямоугольник 8"/>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Объект 2"/>
          <p:cNvSpPr>
            <a:spLocks noGrp="1"/>
          </p:cNvSpPr>
          <p:nvPr>
            <p:ph idx="1"/>
          </p:nvPr>
        </p:nvSpPr>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Дата 3"/>
          <p:cNvSpPr>
            <a:spLocks noGrp="1"/>
          </p:cNvSpPr>
          <p:nvPr>
            <p:ph type="dt" sz="half" idx="10"/>
          </p:nvPr>
        </p:nvSpPr>
        <p:spPr/>
        <p:txBody>
          <a:bodyPr/>
          <a:lstStyle/>
          <a:p>
            <a:fld id="{F3B8F258-4497-4D67-BC07-45B851D13CB1}"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9C4751-3941-4A3E-B5E9-514B2B4B8FF6}" type="slidenum">
              <a:rPr lang="ru-RU" smtClean="0"/>
              <a:pPr/>
              <a:t>‹#›</a:t>
            </a:fld>
            <a:endParaRPr lang="ru-RU"/>
          </a:p>
        </p:txBody>
      </p:sp>
    </p:spTree>
    <p:extLst>
      <p:ext uri="{BB962C8B-B14F-4D97-AF65-F5344CB8AC3E}">
        <p14:creationId xmlns:p14="http://schemas.microsoft.com/office/powerpoint/2010/main" val="376052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Прямоугольник 6"/>
          <p:cNvSpPr/>
          <p:nvPr/>
        </p:nvSpPr>
        <p:spPr bwMode="ltGray">
          <a:xfrm>
            <a:off x="4000500" y="762000"/>
            <a:ext cx="48006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4240530" y="1016001"/>
            <a:ext cx="4320540" cy="1828800"/>
          </a:xfrm>
        </p:spPr>
        <p:txBody>
          <a:bodyPr anchor="b">
            <a:normAutofit/>
          </a:bodyPr>
          <a:lstStyle>
            <a:lvl1pPr algn="ctr">
              <a:lnSpc>
                <a:spcPct val="80000"/>
              </a:lnSpc>
              <a:defRPr sz="5400"/>
            </a:lvl1pPr>
          </a:lstStyle>
          <a:p>
            <a:r>
              <a:rPr lang="ru-RU" smtClean="0"/>
              <a:t>Образец заголовка</a:t>
            </a:r>
            <a:endParaRPr lang="en-US" dirty="0"/>
          </a:p>
        </p:txBody>
      </p:sp>
      <p:sp>
        <p:nvSpPr>
          <p:cNvPr id="3" name="Текст 2"/>
          <p:cNvSpPr>
            <a:spLocks noGrp="1"/>
          </p:cNvSpPr>
          <p:nvPr>
            <p:ph type="body" idx="1"/>
          </p:nvPr>
        </p:nvSpPr>
        <p:spPr>
          <a:xfrm>
            <a:off x="4240530" y="2980267"/>
            <a:ext cx="432054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noProof="0" smtClean="0"/>
              <a:t>Образец текста</a:t>
            </a:r>
          </a:p>
        </p:txBody>
      </p:sp>
    </p:spTree>
    <p:extLst>
      <p:ext uri="{BB962C8B-B14F-4D97-AF65-F5344CB8AC3E}">
        <p14:creationId xmlns:p14="http://schemas.microsoft.com/office/powerpoint/2010/main" val="217167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Раздел «Лето»: заголово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Прямоугольник 6"/>
          <p:cNvSpPr/>
          <p:nvPr/>
        </p:nvSpPr>
        <p:spPr bwMode="ltGray">
          <a:xfrm>
            <a:off x="4000500" y="762000"/>
            <a:ext cx="48006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4240530" y="1016001"/>
            <a:ext cx="4320540" cy="1828800"/>
          </a:xfrm>
        </p:spPr>
        <p:txBody>
          <a:bodyPr anchor="b">
            <a:normAutofit/>
          </a:bodyPr>
          <a:lstStyle>
            <a:lvl1pPr algn="ctr">
              <a:lnSpc>
                <a:spcPct val="80000"/>
              </a:lnSpc>
              <a:defRPr sz="5400"/>
            </a:lvl1pPr>
          </a:lstStyle>
          <a:p>
            <a:r>
              <a:rPr lang="ru-RU" smtClean="0"/>
              <a:t>Образец заголовка</a:t>
            </a:r>
            <a:endParaRPr lang="en-US" dirty="0"/>
          </a:p>
        </p:txBody>
      </p:sp>
      <p:sp>
        <p:nvSpPr>
          <p:cNvPr id="3" name="Текст 2"/>
          <p:cNvSpPr>
            <a:spLocks noGrp="1"/>
          </p:cNvSpPr>
          <p:nvPr>
            <p:ph type="body" idx="1"/>
          </p:nvPr>
        </p:nvSpPr>
        <p:spPr>
          <a:xfrm>
            <a:off x="4240530" y="2980267"/>
            <a:ext cx="432054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noProof="0" smtClean="0"/>
              <a:t>Образец текста</a:t>
            </a:r>
          </a:p>
        </p:txBody>
      </p:sp>
    </p:spTree>
    <p:extLst>
      <p:ext uri="{BB962C8B-B14F-4D97-AF65-F5344CB8AC3E}">
        <p14:creationId xmlns:p14="http://schemas.microsoft.com/office/powerpoint/2010/main" val="12921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Раздел «Осень»: заголовок">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Прямоугольник 6"/>
          <p:cNvSpPr/>
          <p:nvPr/>
        </p:nvSpPr>
        <p:spPr bwMode="ltGray">
          <a:xfrm>
            <a:off x="4000500" y="762000"/>
            <a:ext cx="48006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4240530" y="1016001"/>
            <a:ext cx="4320540" cy="1828800"/>
          </a:xfrm>
        </p:spPr>
        <p:txBody>
          <a:bodyPr anchor="b">
            <a:normAutofit/>
          </a:bodyPr>
          <a:lstStyle>
            <a:lvl1pPr algn="ctr">
              <a:lnSpc>
                <a:spcPct val="80000"/>
              </a:lnSpc>
              <a:defRPr sz="5400"/>
            </a:lvl1pPr>
          </a:lstStyle>
          <a:p>
            <a:r>
              <a:rPr lang="ru-RU" smtClean="0"/>
              <a:t>Образец заголовка</a:t>
            </a:r>
            <a:endParaRPr lang="en-US" dirty="0"/>
          </a:p>
        </p:txBody>
      </p:sp>
      <p:sp>
        <p:nvSpPr>
          <p:cNvPr id="3" name="Текст 2"/>
          <p:cNvSpPr>
            <a:spLocks noGrp="1"/>
          </p:cNvSpPr>
          <p:nvPr>
            <p:ph type="body" idx="1"/>
          </p:nvPr>
        </p:nvSpPr>
        <p:spPr>
          <a:xfrm>
            <a:off x="4240530" y="2980267"/>
            <a:ext cx="432054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noProof="0" smtClean="0"/>
              <a:t>Образец текста</a:t>
            </a:r>
          </a:p>
        </p:txBody>
      </p:sp>
    </p:spTree>
    <p:extLst>
      <p:ext uri="{BB962C8B-B14F-4D97-AF65-F5344CB8AC3E}">
        <p14:creationId xmlns:p14="http://schemas.microsoft.com/office/powerpoint/2010/main" val="20454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Раздел «Зима»: заголовок">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Прямоугольник 6"/>
          <p:cNvSpPr/>
          <p:nvPr/>
        </p:nvSpPr>
        <p:spPr bwMode="ltGray">
          <a:xfrm>
            <a:off x="4000500" y="762000"/>
            <a:ext cx="48006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4240530" y="1016001"/>
            <a:ext cx="4320540" cy="1828800"/>
          </a:xfrm>
        </p:spPr>
        <p:txBody>
          <a:bodyPr anchor="b">
            <a:normAutofit/>
          </a:bodyPr>
          <a:lstStyle>
            <a:lvl1pPr algn="ctr">
              <a:lnSpc>
                <a:spcPct val="80000"/>
              </a:lnSpc>
              <a:defRPr sz="5400"/>
            </a:lvl1pPr>
          </a:lstStyle>
          <a:p>
            <a:r>
              <a:rPr lang="ru-RU" smtClean="0"/>
              <a:t>Образец заголовка</a:t>
            </a:r>
            <a:endParaRPr lang="en-US" dirty="0"/>
          </a:p>
        </p:txBody>
      </p:sp>
      <p:sp>
        <p:nvSpPr>
          <p:cNvPr id="3" name="Текст 2"/>
          <p:cNvSpPr>
            <a:spLocks noGrp="1"/>
          </p:cNvSpPr>
          <p:nvPr>
            <p:ph type="body" idx="1"/>
          </p:nvPr>
        </p:nvSpPr>
        <p:spPr>
          <a:xfrm>
            <a:off x="4240530" y="2980267"/>
            <a:ext cx="432054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noProof="0" smtClean="0"/>
              <a:t>Образец текста</a:t>
            </a:r>
          </a:p>
        </p:txBody>
      </p:sp>
    </p:spTree>
    <p:extLst>
      <p:ext uri="{BB962C8B-B14F-4D97-AF65-F5344CB8AC3E}">
        <p14:creationId xmlns:p14="http://schemas.microsoft.com/office/powerpoint/2010/main" val="230534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Прямоугольник 7"/>
          <p:cNvSpPr/>
          <p:nvPr/>
        </p:nvSpPr>
        <p:spPr bwMode="ltGray">
          <a:xfrm>
            <a:off x="-1"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Прямоугольник 8"/>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Прямоугольник 9"/>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Объект 2"/>
          <p:cNvSpPr>
            <a:spLocks noGrp="1"/>
          </p:cNvSpPr>
          <p:nvPr>
            <p:ph sz="half" idx="1"/>
          </p:nvPr>
        </p:nvSpPr>
        <p:spPr>
          <a:xfrm>
            <a:off x="800100" y="2057400"/>
            <a:ext cx="3634740" cy="4343401"/>
          </a:xfrm>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Объект 3"/>
          <p:cNvSpPr>
            <a:spLocks noGrp="1"/>
          </p:cNvSpPr>
          <p:nvPr>
            <p:ph sz="half" idx="2"/>
          </p:nvPr>
        </p:nvSpPr>
        <p:spPr>
          <a:xfrm>
            <a:off x="4709160" y="2057400"/>
            <a:ext cx="3634740" cy="4343401"/>
          </a:xfrm>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5" name="Дата 4"/>
          <p:cNvSpPr>
            <a:spLocks noGrp="1"/>
          </p:cNvSpPr>
          <p:nvPr>
            <p:ph type="dt" sz="half" idx="10"/>
          </p:nvPr>
        </p:nvSpPr>
        <p:spPr/>
        <p:txBody>
          <a:bodyPr/>
          <a:lstStyle/>
          <a:p>
            <a:fld id="{F3B8F258-4497-4D67-BC07-45B851D13CB1}"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09C4751-3941-4A3E-B5E9-514B2B4B8FF6}" type="slidenum">
              <a:rPr lang="ru-RU" smtClean="0"/>
              <a:pPr/>
              <a:t>‹#›</a:t>
            </a:fld>
            <a:endParaRPr lang="ru-RU"/>
          </a:p>
        </p:txBody>
      </p:sp>
    </p:spTree>
    <p:extLst>
      <p:ext uri="{BB962C8B-B14F-4D97-AF65-F5344CB8AC3E}">
        <p14:creationId xmlns:p14="http://schemas.microsoft.com/office/powerpoint/2010/main" val="342779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bwMode="ltGray">
          <a:xfrm>
            <a:off x="-1"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Прямоугольник 10"/>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Прямоугольник 11"/>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Текст 2"/>
          <p:cNvSpPr>
            <a:spLocks noGrp="1"/>
          </p:cNvSpPr>
          <p:nvPr>
            <p:ph type="body" idx="1"/>
          </p:nvPr>
        </p:nvSpPr>
        <p:spPr>
          <a:xfrm>
            <a:off x="800100" y="2057400"/>
            <a:ext cx="3634740" cy="868681"/>
          </a:xfrm>
        </p:spPr>
        <p:txBody>
          <a:bodyPr anchor="ctr"/>
          <a:lstStyle>
            <a:lvl1pPr marL="0" indent="0">
              <a:buNone/>
              <a:defRPr sz="2400" b="0" cap="sm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noProof="0" smtClean="0"/>
              <a:t>Образец текста</a:t>
            </a:r>
          </a:p>
        </p:txBody>
      </p:sp>
      <p:sp>
        <p:nvSpPr>
          <p:cNvPr id="4" name="Объект 3"/>
          <p:cNvSpPr>
            <a:spLocks noGrp="1"/>
          </p:cNvSpPr>
          <p:nvPr>
            <p:ph sz="half" idx="2"/>
          </p:nvPr>
        </p:nvSpPr>
        <p:spPr>
          <a:xfrm>
            <a:off x="800100" y="2926080"/>
            <a:ext cx="3634740" cy="3474720"/>
          </a:xfrm>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5" name="Текст 4"/>
          <p:cNvSpPr>
            <a:spLocks noGrp="1"/>
          </p:cNvSpPr>
          <p:nvPr>
            <p:ph type="body" sz="quarter" idx="3"/>
          </p:nvPr>
        </p:nvSpPr>
        <p:spPr>
          <a:xfrm>
            <a:off x="4709160" y="2057400"/>
            <a:ext cx="3634740" cy="868681"/>
          </a:xfrm>
        </p:spPr>
        <p:txBody>
          <a:bodyPr anchor="ctr"/>
          <a:lstStyle>
            <a:lvl1pPr marL="0" indent="0">
              <a:buNone/>
              <a:defRPr sz="2400" b="0" cap="sm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noProof="0" smtClean="0"/>
              <a:t>Образец текста</a:t>
            </a:r>
          </a:p>
        </p:txBody>
      </p:sp>
      <p:sp>
        <p:nvSpPr>
          <p:cNvPr id="6" name="Объект 5"/>
          <p:cNvSpPr>
            <a:spLocks noGrp="1"/>
          </p:cNvSpPr>
          <p:nvPr>
            <p:ph sz="quarter" idx="4"/>
          </p:nvPr>
        </p:nvSpPr>
        <p:spPr>
          <a:xfrm>
            <a:off x="4709160" y="2926080"/>
            <a:ext cx="3634740" cy="3474720"/>
          </a:xfrm>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7" name="Дата 6"/>
          <p:cNvSpPr>
            <a:spLocks noGrp="1"/>
          </p:cNvSpPr>
          <p:nvPr>
            <p:ph type="dt" sz="half" idx="10"/>
          </p:nvPr>
        </p:nvSpPr>
        <p:spPr/>
        <p:txBody>
          <a:bodyPr/>
          <a:lstStyle/>
          <a:p>
            <a:fld id="{F3B8F258-4497-4D67-BC07-45B851D13CB1}" type="datetimeFigureOut">
              <a:rPr lang="ru-RU" smtClean="0"/>
              <a:pPr/>
              <a:t>06.10.2020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09C4751-3941-4A3E-B5E9-514B2B4B8FF6}" type="slidenum">
              <a:rPr lang="ru-RU" smtClean="0"/>
              <a:pPr/>
              <a:t>‹#›</a:t>
            </a:fld>
            <a:endParaRPr lang="ru-RU"/>
          </a:p>
        </p:txBody>
      </p:sp>
    </p:spTree>
    <p:extLst>
      <p:ext uri="{BB962C8B-B14F-4D97-AF65-F5344CB8AC3E}">
        <p14:creationId xmlns:p14="http://schemas.microsoft.com/office/powerpoint/2010/main" val="4093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Прямоугольник 5"/>
          <p:cNvSpPr/>
          <p:nvPr/>
        </p:nvSpPr>
        <p:spPr bwMode="ltGray">
          <a:xfrm>
            <a:off x="-1"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Прямоугольник 6"/>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Прямоугольник 7"/>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Дата 2"/>
          <p:cNvSpPr>
            <a:spLocks noGrp="1"/>
          </p:cNvSpPr>
          <p:nvPr>
            <p:ph type="dt" sz="half" idx="10"/>
          </p:nvPr>
        </p:nvSpPr>
        <p:spPr/>
        <p:txBody>
          <a:bodyPr/>
          <a:lstStyle/>
          <a:p>
            <a:fld id="{F3B8F258-4497-4D67-BC07-45B851D13CB1}" type="datetimeFigureOut">
              <a:rPr lang="ru-RU" smtClean="0"/>
              <a:pPr/>
              <a:t>06.10.2020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09C4751-3941-4A3E-B5E9-514B2B4B8FF6}" type="slidenum">
              <a:rPr lang="ru-RU" smtClean="0"/>
              <a:pPr/>
              <a:t>‹#›</a:t>
            </a:fld>
            <a:endParaRPr lang="ru-RU"/>
          </a:p>
        </p:txBody>
      </p:sp>
    </p:spTree>
    <p:extLst>
      <p:ext uri="{BB962C8B-B14F-4D97-AF65-F5344CB8AC3E}">
        <p14:creationId xmlns:p14="http://schemas.microsoft.com/office/powerpoint/2010/main" val="399294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3B8F258-4497-4D67-BC07-45B851D13CB1}" type="datetimeFigureOut">
              <a:rPr lang="ru-RU" smtClean="0"/>
              <a:pPr/>
              <a:t>06.10.2020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09C4751-3941-4A3E-B5E9-514B2B4B8FF6}" type="slidenum">
              <a:rPr lang="ru-RU" smtClean="0"/>
              <a:pPr/>
              <a:t>‹#›</a:t>
            </a:fld>
            <a:endParaRPr lang="ru-RU"/>
          </a:p>
        </p:txBody>
      </p:sp>
    </p:spTree>
    <p:extLst>
      <p:ext uri="{BB962C8B-B14F-4D97-AF65-F5344CB8AC3E}">
        <p14:creationId xmlns:p14="http://schemas.microsoft.com/office/powerpoint/2010/main" val="309224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83300" y="1143001"/>
            <a:ext cx="2603501" cy="2285999"/>
          </a:xfrm>
        </p:spPr>
        <p:txBody>
          <a:bodyPr anchor="b"/>
          <a:lstStyle>
            <a:lvl1pPr>
              <a:defRPr sz="3200"/>
            </a:lvl1pPr>
          </a:lstStyle>
          <a:p>
            <a:r>
              <a:rPr lang="ru-RU" noProof="0" smtClean="0"/>
              <a:t>Образец заголовка</a:t>
            </a:r>
            <a:endParaRPr lang="ru-RU" noProof="0" dirty="0"/>
          </a:p>
        </p:txBody>
      </p:sp>
      <p:sp>
        <p:nvSpPr>
          <p:cNvPr id="3" name="Объект 2"/>
          <p:cNvSpPr>
            <a:spLocks noGrp="1"/>
          </p:cNvSpPr>
          <p:nvPr>
            <p:ph idx="1"/>
          </p:nvPr>
        </p:nvSpPr>
        <p:spPr>
          <a:xfrm>
            <a:off x="457199" y="982132"/>
            <a:ext cx="5246370" cy="507492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Текст 3"/>
          <p:cNvSpPr>
            <a:spLocks noGrp="1"/>
          </p:cNvSpPr>
          <p:nvPr>
            <p:ph type="body" sz="half" idx="2"/>
          </p:nvPr>
        </p:nvSpPr>
        <p:spPr>
          <a:xfrm>
            <a:off x="6083301" y="3513665"/>
            <a:ext cx="2603500" cy="210312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noProof="0" smtClean="0"/>
              <a:t>Образец текста</a:t>
            </a:r>
          </a:p>
        </p:txBody>
      </p:sp>
      <p:sp>
        <p:nvSpPr>
          <p:cNvPr id="5" name="Дата 4"/>
          <p:cNvSpPr>
            <a:spLocks noGrp="1"/>
          </p:cNvSpPr>
          <p:nvPr>
            <p:ph type="dt" sz="half" idx="10"/>
          </p:nvPr>
        </p:nvSpPr>
        <p:spPr/>
        <p:txBody>
          <a:bodyPr/>
          <a:lstStyle/>
          <a:p>
            <a:fld id="{F3B8F258-4497-4D67-BC07-45B851D13CB1}"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09C4751-3941-4A3E-B5E9-514B2B4B8FF6}" type="slidenum">
              <a:rPr lang="ru-RU" smtClean="0"/>
              <a:pPr/>
              <a:t>‹#›</a:t>
            </a:fld>
            <a:endParaRPr lang="ru-RU"/>
          </a:p>
        </p:txBody>
      </p:sp>
    </p:spTree>
    <p:extLst>
      <p:ext uri="{BB962C8B-B14F-4D97-AF65-F5344CB8AC3E}">
        <p14:creationId xmlns:p14="http://schemas.microsoft.com/office/powerpoint/2010/main" val="375345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83300" y="1143001"/>
            <a:ext cx="2603501" cy="2285999"/>
          </a:xfrm>
        </p:spPr>
        <p:txBody>
          <a:bodyPr anchor="b"/>
          <a:lstStyle>
            <a:lvl1pPr>
              <a:defRPr sz="3200"/>
            </a:lvl1pPr>
          </a:lstStyle>
          <a:p>
            <a:r>
              <a:rPr lang="ru-RU" noProof="0" smtClean="0"/>
              <a:t>Образец заголовка</a:t>
            </a:r>
            <a:endParaRPr lang="ru-RU" noProof="0" dirty="0"/>
          </a:p>
        </p:txBody>
      </p:sp>
      <p:sp>
        <p:nvSpPr>
          <p:cNvPr id="4" name="Текст 3"/>
          <p:cNvSpPr>
            <a:spLocks noGrp="1"/>
          </p:cNvSpPr>
          <p:nvPr>
            <p:ph type="body" sz="half" idx="2"/>
          </p:nvPr>
        </p:nvSpPr>
        <p:spPr>
          <a:xfrm>
            <a:off x="6083301" y="3513665"/>
            <a:ext cx="2603500" cy="210312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noProof="0" smtClean="0"/>
              <a:t>Образец текста</a:t>
            </a:r>
          </a:p>
        </p:txBody>
      </p:sp>
      <p:sp>
        <p:nvSpPr>
          <p:cNvPr id="8" name="Прямоугольник 7"/>
          <p:cNvSpPr/>
          <p:nvPr/>
        </p:nvSpPr>
        <p:spPr bwMode="ltGray">
          <a:xfrm>
            <a:off x="520699" y="1051560"/>
            <a:ext cx="5143500" cy="4937760"/>
          </a:xfrm>
          <a:prstGeom prst="rect">
            <a:avLst/>
          </a:prstGeom>
          <a:solidFill>
            <a:schemeClr val="bg1"/>
          </a:soli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Рисунок 2"/>
          <p:cNvSpPr>
            <a:spLocks noGrp="1"/>
          </p:cNvSpPr>
          <p:nvPr>
            <p:ph type="pic" idx="1"/>
          </p:nvPr>
        </p:nvSpPr>
        <p:spPr>
          <a:xfrm>
            <a:off x="579038" y="1143000"/>
            <a:ext cx="5014518" cy="4754880"/>
          </a:xfrm>
          <a:solidFill>
            <a:schemeClr val="bg2">
              <a:lumMod val="40000"/>
              <a:lumOff val="60000"/>
            </a:schemeClr>
          </a:solidFill>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noProof="0" smtClean="0"/>
              <a:t>Вставка рисунка</a:t>
            </a:r>
            <a:endParaRPr lang="ru-RU" noProof="0" dirty="0"/>
          </a:p>
        </p:txBody>
      </p:sp>
      <p:sp>
        <p:nvSpPr>
          <p:cNvPr id="9" name="Дата 8"/>
          <p:cNvSpPr>
            <a:spLocks noGrp="1"/>
          </p:cNvSpPr>
          <p:nvPr>
            <p:ph type="dt" sz="half" idx="10"/>
          </p:nvPr>
        </p:nvSpPr>
        <p:spPr/>
        <p:txBody>
          <a:bodyPr/>
          <a:lstStyle/>
          <a:p>
            <a:fld id="{F3B8F258-4497-4D67-BC07-45B851D13CB1}" type="datetimeFigureOut">
              <a:rPr lang="ru-RU" smtClean="0"/>
              <a:pPr/>
              <a:t>06.10.2020</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11" name="Номер слайда 10"/>
          <p:cNvSpPr>
            <a:spLocks noGrp="1"/>
          </p:cNvSpPr>
          <p:nvPr>
            <p:ph type="sldNum" sz="quarter" idx="12"/>
          </p:nvPr>
        </p:nvSpPr>
        <p:spPr/>
        <p:txBody>
          <a:bodyPr/>
          <a:lstStyle/>
          <a:p>
            <a:fld id="{A09C4751-3941-4A3E-B5E9-514B2B4B8FF6}" type="slidenum">
              <a:rPr lang="ru-RU" smtClean="0"/>
              <a:pPr/>
              <a:t>‹#›</a:t>
            </a:fld>
            <a:endParaRPr lang="ru-RU"/>
          </a:p>
        </p:txBody>
      </p:sp>
    </p:spTree>
    <p:extLst>
      <p:ext uri="{BB962C8B-B14F-4D97-AF65-F5344CB8AC3E}">
        <p14:creationId xmlns:p14="http://schemas.microsoft.com/office/powerpoint/2010/main" val="318692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7" name="Прямоугольник 6"/>
          <p:cNvSpPr/>
          <p:nvPr/>
        </p:nvSpPr>
        <p:spPr bwMode="ltGray">
          <a:xfrm>
            <a:off x="2380"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Прямоугольник 7"/>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Прямоугольник 8"/>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Вертикальный текст 2"/>
          <p:cNvSpPr>
            <a:spLocks noGrp="1"/>
          </p:cNvSpPr>
          <p:nvPr>
            <p:ph type="body" orient="vert" idx="1"/>
          </p:nvPr>
        </p:nvSpPr>
        <p:spPr/>
        <p:txBody>
          <a:bodyPr vert="eaVert"/>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Дата 3"/>
          <p:cNvSpPr>
            <a:spLocks noGrp="1"/>
          </p:cNvSpPr>
          <p:nvPr>
            <p:ph type="dt" sz="half" idx="10"/>
          </p:nvPr>
        </p:nvSpPr>
        <p:spPr/>
        <p:txBody>
          <a:bodyPr/>
          <a:lstStyle/>
          <a:p>
            <a:fld id="{F3B8F258-4497-4D67-BC07-45B851D13CB1}"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9C4751-3941-4A3E-B5E9-514B2B4B8FF6}" type="slidenum">
              <a:rPr lang="ru-RU" smtClean="0"/>
              <a:pPr/>
              <a:t>‹#›</a:t>
            </a:fld>
            <a:endParaRPr lang="ru-RU"/>
          </a:p>
        </p:txBody>
      </p:sp>
    </p:spTree>
    <p:extLst>
      <p:ext uri="{BB962C8B-B14F-4D97-AF65-F5344CB8AC3E}">
        <p14:creationId xmlns:p14="http://schemas.microsoft.com/office/powerpoint/2010/main" val="244807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972300" y="846667"/>
            <a:ext cx="1371600" cy="5554133"/>
          </a:xfrm>
        </p:spPr>
        <p:txBody>
          <a:bodyPr vert="eaVert"/>
          <a:lstStyle/>
          <a:p>
            <a:r>
              <a:rPr lang="ru-RU" noProof="0" smtClean="0"/>
              <a:t>Образец заголовка</a:t>
            </a:r>
            <a:endParaRPr lang="ru-RU" noProof="0" dirty="0"/>
          </a:p>
        </p:txBody>
      </p:sp>
      <p:sp>
        <p:nvSpPr>
          <p:cNvPr id="3" name="Вертикальный текст 2"/>
          <p:cNvSpPr>
            <a:spLocks noGrp="1"/>
          </p:cNvSpPr>
          <p:nvPr>
            <p:ph type="body" orient="vert" idx="1"/>
          </p:nvPr>
        </p:nvSpPr>
        <p:spPr>
          <a:xfrm>
            <a:off x="800099" y="846667"/>
            <a:ext cx="5897880" cy="5554133"/>
          </a:xfrm>
        </p:spPr>
        <p:txBody>
          <a:bodyPr vert="eaVert"/>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Дата 3"/>
          <p:cNvSpPr>
            <a:spLocks noGrp="1"/>
          </p:cNvSpPr>
          <p:nvPr>
            <p:ph type="dt" sz="half" idx="10"/>
          </p:nvPr>
        </p:nvSpPr>
        <p:spPr/>
        <p:txBody>
          <a:bodyPr/>
          <a:lstStyle/>
          <a:p>
            <a:fld id="{F3B8F258-4497-4D67-BC07-45B851D13CB1}"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9C4751-3941-4A3E-B5E9-514B2B4B8FF6}" type="slidenum">
              <a:rPr lang="ru-RU" smtClean="0"/>
              <a:pPr/>
              <a:t>‹#›</a:t>
            </a:fld>
            <a:endParaRPr lang="ru-RU"/>
          </a:p>
        </p:txBody>
      </p:sp>
    </p:spTree>
    <p:extLst>
      <p:ext uri="{BB962C8B-B14F-4D97-AF65-F5344CB8AC3E}">
        <p14:creationId xmlns:p14="http://schemas.microsoft.com/office/powerpoint/2010/main" val="153300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Рисунок 6"/>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0" y="0"/>
            <a:ext cx="9141714" cy="455411"/>
          </a:xfrm>
          <a:prstGeom prst="rect">
            <a:avLst/>
          </a:prstGeom>
        </p:spPr>
      </p:pic>
      <p:sp>
        <p:nvSpPr>
          <p:cNvPr id="10" name="Прямоугольник 9"/>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800100" y="562302"/>
            <a:ext cx="7543800" cy="1097280"/>
          </a:xfrm>
          <a:prstGeom prst="rect">
            <a:avLst/>
          </a:prstGeom>
        </p:spPr>
        <p:txBody>
          <a:bodyPr vert="horz" lIns="91440" tIns="45720" rIns="91440" bIns="45720" rtlCol="0" anchor="b">
            <a:normAutofit/>
          </a:bodyPr>
          <a:lstStyle/>
          <a:p>
            <a:r>
              <a:rPr lang="ru-RU" noProof="0" dirty="0" smtClean="0"/>
              <a:t>Образец заголовка</a:t>
            </a:r>
            <a:endParaRPr lang="ru-RU" noProof="0" dirty="0"/>
          </a:p>
        </p:txBody>
      </p:sp>
      <p:sp>
        <p:nvSpPr>
          <p:cNvPr id="3" name="Текст 2"/>
          <p:cNvSpPr>
            <a:spLocks noGrp="1"/>
          </p:cNvSpPr>
          <p:nvPr>
            <p:ph type="body" idx="1"/>
          </p:nvPr>
        </p:nvSpPr>
        <p:spPr>
          <a:xfrm>
            <a:off x="800100" y="2057400"/>
            <a:ext cx="7543800" cy="4343400"/>
          </a:xfrm>
          <a:prstGeom prst="rect">
            <a:avLst/>
          </a:prstGeom>
        </p:spPr>
        <p:txBody>
          <a:bodyPr vert="horz" lIns="91440" tIns="45720" rIns="91440" bIns="45720" rtlCol="0">
            <a:normAutofit/>
          </a:bodyPr>
          <a:lstStyle/>
          <a:p>
            <a:pPr lvl="0"/>
            <a:r>
              <a:rPr lang="ru-RU" noProof="0" dirty="0" smtClean="0"/>
              <a:t>Образец текста</a:t>
            </a:r>
          </a:p>
          <a:p>
            <a:pPr lvl="1"/>
            <a:r>
              <a:rPr lang="ru-RU" noProof="0" dirty="0" smtClean="0"/>
              <a:t>Второй уровень</a:t>
            </a:r>
          </a:p>
          <a:p>
            <a:pPr lvl="2"/>
            <a:r>
              <a:rPr lang="ru-RU" noProof="0" dirty="0" smtClean="0"/>
              <a:t>Третий уровень</a:t>
            </a:r>
          </a:p>
          <a:p>
            <a:pPr lvl="3"/>
            <a:r>
              <a:rPr lang="ru-RU" noProof="0" dirty="0" smtClean="0"/>
              <a:t>Четвертый уровень</a:t>
            </a:r>
          </a:p>
          <a:p>
            <a:pPr lvl="4"/>
            <a:r>
              <a:rPr lang="ru-RU" noProof="0" dirty="0" smtClean="0"/>
              <a:t>Пятый уровень</a:t>
            </a:r>
          </a:p>
        </p:txBody>
      </p:sp>
      <p:sp>
        <p:nvSpPr>
          <p:cNvPr id="4" name="Дата 3"/>
          <p:cNvSpPr>
            <a:spLocks noGrp="1"/>
          </p:cNvSpPr>
          <p:nvPr>
            <p:ph type="dt" sz="half" idx="2"/>
          </p:nvPr>
        </p:nvSpPr>
        <p:spPr>
          <a:xfrm>
            <a:off x="6286500" y="6519333"/>
            <a:ext cx="1200150" cy="202142"/>
          </a:xfrm>
          <a:prstGeom prst="rect">
            <a:avLst/>
          </a:prstGeom>
        </p:spPr>
        <p:txBody>
          <a:bodyPr vert="horz" lIns="91440" tIns="45720" rIns="91440" bIns="45720" rtlCol="0" anchor="ctr"/>
          <a:lstStyle>
            <a:lvl1pPr algn="r">
              <a:defRPr sz="800">
                <a:solidFill>
                  <a:schemeClr val="tx1"/>
                </a:solidFill>
              </a:defRPr>
            </a:lvl1pPr>
          </a:lstStyle>
          <a:p>
            <a:fld id="{F3B8F258-4497-4D67-BC07-45B851D13CB1}" type="datetimeFigureOut">
              <a:rPr lang="ru-RU" smtClean="0"/>
              <a:pPr/>
              <a:t>06.10.2020</a:t>
            </a:fld>
            <a:endParaRPr lang="ru-RU"/>
          </a:p>
        </p:txBody>
      </p:sp>
      <p:sp>
        <p:nvSpPr>
          <p:cNvPr id="5" name="Нижний колонтитул 4"/>
          <p:cNvSpPr>
            <a:spLocks noGrp="1"/>
          </p:cNvSpPr>
          <p:nvPr>
            <p:ph type="ftr" sz="quarter" idx="3"/>
          </p:nvPr>
        </p:nvSpPr>
        <p:spPr>
          <a:xfrm>
            <a:off x="800100" y="6519333"/>
            <a:ext cx="5314950" cy="202142"/>
          </a:xfrm>
          <a:prstGeom prst="rect">
            <a:avLst/>
          </a:prstGeom>
        </p:spPr>
        <p:txBody>
          <a:bodyPr vert="horz" lIns="91440" tIns="45720" rIns="91440" bIns="45720" rtlCol="0" anchor="ctr"/>
          <a:lstStyle>
            <a:lvl1pPr algn="l">
              <a:defRPr sz="800">
                <a:solidFill>
                  <a:schemeClr val="tx1"/>
                </a:solidFill>
              </a:defRPr>
            </a:lvl1pPr>
          </a:lstStyle>
          <a:p>
            <a:endParaRPr lang="ru-RU"/>
          </a:p>
        </p:txBody>
      </p:sp>
      <p:sp>
        <p:nvSpPr>
          <p:cNvPr id="6" name="Номер слайда 5"/>
          <p:cNvSpPr>
            <a:spLocks noGrp="1"/>
          </p:cNvSpPr>
          <p:nvPr>
            <p:ph type="sldNum" sz="quarter" idx="4"/>
          </p:nvPr>
        </p:nvSpPr>
        <p:spPr>
          <a:xfrm>
            <a:off x="7658100" y="6519333"/>
            <a:ext cx="685800" cy="202142"/>
          </a:xfrm>
          <a:prstGeom prst="rect">
            <a:avLst/>
          </a:prstGeom>
        </p:spPr>
        <p:txBody>
          <a:bodyPr vert="horz" lIns="91440" tIns="45720" rIns="91440" bIns="45720" rtlCol="0" anchor="ctr"/>
          <a:lstStyle>
            <a:lvl1pPr algn="r">
              <a:defRPr sz="800">
                <a:solidFill>
                  <a:schemeClr val="tx1"/>
                </a:solidFill>
              </a:defRPr>
            </a:lvl1pPr>
          </a:lstStyle>
          <a:p>
            <a:fld id="{A09C4751-3941-4A3E-B5E9-514B2B4B8FF6}" type="slidenum">
              <a:rPr lang="ru-RU" smtClean="0"/>
              <a:pPr/>
              <a:t>‹#›</a:t>
            </a:fld>
            <a:endParaRPr lang="ru-RU"/>
          </a:p>
        </p:txBody>
      </p:sp>
    </p:spTree>
    <p:extLst>
      <p:ext uri="{BB962C8B-B14F-4D97-AF65-F5344CB8AC3E}">
        <p14:creationId xmlns:p14="http://schemas.microsoft.com/office/powerpoint/2010/main" val="17965786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cap="sm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bg2"/>
        </a:buClr>
        <a:buSzPct val="90000"/>
        <a:buFont typeface="Wingdings" panose="05000000000000000000" pitchFamily="2" charset="2"/>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bg2"/>
        </a:buClr>
        <a:buSzPct val="90000"/>
        <a:buFont typeface="Wingdings" panose="05000000000000000000" pitchFamily="2" charset="2"/>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800"/>
        </a:spcBef>
        <a:buClr>
          <a:schemeClr val="bg2"/>
        </a:buClr>
        <a:buSzPct val="90000"/>
        <a:buFont typeface="Wingdings" panose="05000000000000000000" pitchFamily="2" charset="2"/>
        <a:buChar char="§"/>
        <a:defRPr sz="1800" kern="1200">
          <a:solidFill>
            <a:schemeClr val="tx1"/>
          </a:solidFill>
          <a:latin typeface="+mn-lt"/>
          <a:ea typeface="+mn-ea"/>
          <a:cs typeface="+mn-cs"/>
        </a:defRPr>
      </a:lvl3pPr>
      <a:lvl4pPr marL="10515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4pPr>
      <a:lvl5pPr marL="132588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5pPr>
      <a:lvl6pPr marL="160020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7pPr>
      <a:lvl8pPr marL="214884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8pPr>
      <a:lvl9pPr marL="24231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03120" y="1557867"/>
            <a:ext cx="4937760" cy="2303181"/>
          </a:xfrm>
        </p:spPr>
        <p:txBody>
          <a:bodyPr>
            <a:noAutofit/>
          </a:bodyPr>
          <a:lstStyle/>
          <a:p>
            <a:r>
              <a:rPr lang="kk-KZ" sz="3200" b="1" dirty="0" smtClean="0">
                <a:latin typeface="Times New Roman" pitchFamily="18" charset="0"/>
                <a:cs typeface="Times New Roman" pitchFamily="18" charset="0"/>
              </a:rPr>
              <a:t>Кәсіпкерлік </a:t>
            </a:r>
            <a:r>
              <a:rPr lang="kk-KZ" sz="3200" b="1" dirty="0" smtClean="0">
                <a:latin typeface="Times New Roman" pitchFamily="18" charset="0"/>
                <a:cs typeface="Times New Roman" pitchFamily="18" charset="0"/>
              </a:rPr>
              <a:t>қызметті жоспарлау</a:t>
            </a:r>
            <a:endParaRPr lang="ru-RU" sz="3200" dirty="0">
              <a:latin typeface="Times New Roman" pitchFamily="18" charset="0"/>
              <a:cs typeface="Times New Roman" pitchFamily="18" charset="0"/>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Жоспар:</a:t>
            </a:r>
            <a:endParaRPr lang="ru-RU" dirty="0"/>
          </a:p>
        </p:txBody>
      </p:sp>
      <p:sp>
        <p:nvSpPr>
          <p:cNvPr id="3" name="Содержимое 2"/>
          <p:cNvSpPr>
            <a:spLocks noGrp="1"/>
          </p:cNvSpPr>
          <p:nvPr>
            <p:ph idx="1"/>
          </p:nvPr>
        </p:nvSpPr>
        <p:spPr/>
        <p:txBody>
          <a:bodyPr/>
          <a:lstStyle/>
          <a:p>
            <a:pPr>
              <a:buNone/>
            </a:pPr>
            <a:r>
              <a:rPr lang="kk-KZ" dirty="0" smtClean="0">
                <a:latin typeface="Times New Roman" pitchFamily="18" charset="0"/>
                <a:cs typeface="Times New Roman" pitchFamily="18" charset="0"/>
              </a:rPr>
              <a:t>1. Кәсіпкерлік қызметті жоспарлау үрдісі</a:t>
            </a:r>
            <a:endParaRPr lang="ru-RU" dirty="0" smtClean="0">
              <a:latin typeface="Times New Roman" pitchFamily="18" charset="0"/>
              <a:cs typeface="Times New Roman" pitchFamily="18" charset="0"/>
            </a:endParaRPr>
          </a:p>
          <a:p>
            <a:pPr>
              <a:buNone/>
            </a:pPr>
            <a:r>
              <a:rPr lang="kk-KZ" dirty="0" smtClean="0">
                <a:latin typeface="Times New Roman" pitchFamily="18" charset="0"/>
                <a:cs typeface="Times New Roman" pitchFamily="18" charset="0"/>
              </a:rPr>
              <a:t>2. Бизнес-жоспарлаудың мәні және мазмұны, нарықтық экономикадағы рөлі. Бизнес-жоспардың әлеуметтік-экономикалық мәні. </a:t>
            </a:r>
            <a:endParaRPr lang="ru-RU" dirty="0" smtClean="0">
              <a:latin typeface="Times New Roman" pitchFamily="18" charset="0"/>
              <a:cs typeface="Times New Roman" pitchFamily="18" charset="0"/>
            </a:endParaRPr>
          </a:p>
          <a:p>
            <a:pPr>
              <a:buNone/>
            </a:pPr>
            <a:r>
              <a:rPr lang="kk-KZ" dirty="0" smtClean="0">
                <a:latin typeface="Times New Roman" pitchFamily="18" charset="0"/>
                <a:cs typeface="Times New Roman" pitchFamily="18" charset="0"/>
              </a:rPr>
              <a:t>3. Бизнес-жоспарлаудың мақсаттары мен міндеттері. </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latin typeface="Times New Roman" pitchFamily="18" charset="0"/>
                <a:cs typeface="Times New Roman" pitchFamily="18" charset="0"/>
              </a:rPr>
              <a:t>1. Кәсіпкерлік қызметті жоспарлау үрдісі</a:t>
            </a:r>
            <a:endParaRPr lang="ru-RU" dirty="0"/>
          </a:p>
        </p:txBody>
      </p:sp>
      <p:sp>
        <p:nvSpPr>
          <p:cNvPr id="3" name="Содержимое 2"/>
          <p:cNvSpPr>
            <a:spLocks noGrp="1"/>
          </p:cNvSpPr>
          <p:nvPr>
            <p:ph idx="1"/>
          </p:nvPr>
        </p:nvSpPr>
        <p:spPr>
          <a:xfrm>
            <a:off x="500034" y="2057400"/>
            <a:ext cx="7843866" cy="4343400"/>
          </a:xfrm>
        </p:spPr>
        <p:txBody>
          <a:bodyPr/>
          <a:lstStyle/>
          <a:p>
            <a:pPr marL="0" indent="228600" algn="just">
              <a:lnSpc>
                <a:spcPct val="100000"/>
              </a:lnSpc>
              <a:spcBef>
                <a:spcPts val="0"/>
              </a:spcBef>
              <a:buNone/>
            </a:pPr>
            <a:r>
              <a:rPr lang="kk-KZ" dirty="0" smtClean="0">
                <a:latin typeface="Times New Roman" pitchFamily="18" charset="0"/>
                <a:cs typeface="Times New Roman" pitchFamily="18" charset="0"/>
              </a:rPr>
              <a:t>Жоспарлау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бұл кәсіпорынның экономикалық жүйесінің болашақ жағдайын анықтайтын, жоспарларды жасап шығару мен тәжірибелік түрде жүзеге асыруды қарастыратын кешенді қызмет.</a:t>
            </a:r>
          </a:p>
          <a:p>
            <a:pPr marL="0" indent="228600" algn="just">
              <a:lnSpc>
                <a:spcPct val="100000"/>
              </a:lnSpc>
              <a:spcBef>
                <a:spcPts val="0"/>
              </a:spcBef>
              <a:buNone/>
            </a:pPr>
            <a:r>
              <a:rPr lang="kk-KZ" dirty="0" smtClean="0">
                <a:latin typeface="Times New Roman" pitchFamily="18" charset="0"/>
                <a:cs typeface="Times New Roman" pitchFamily="18" charset="0"/>
              </a:rPr>
              <a:t>Кәсіпорын тұрғысынан, микроэкономикалық деңгейде жоспарлау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бұл микроэкономика субъектілерінің саналы, жігерлі шешімдеріне негізделген іс</a:t>
            </a:r>
            <a:r>
              <a:rPr lang="en-US" dirty="0" smtClean="0">
                <a:latin typeface="Times New Roman" pitchFamily="18" charset="0"/>
                <a:cs typeface="Times New Roman" pitchFamily="18" charset="0"/>
              </a:rPr>
              <a:t> – </a:t>
            </a:r>
            <a:r>
              <a:rPr lang="kk-KZ" dirty="0" smtClean="0">
                <a:latin typeface="Times New Roman" pitchFamily="18" charset="0"/>
                <a:cs typeface="Times New Roman" pitchFamily="18" charset="0"/>
              </a:rPr>
              <a:t>әрекеттерді жүзеге асыру тәсілі, баға мен нарықты ауыстыратын механизм.</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62302"/>
            <a:ext cx="8215370" cy="1097280"/>
          </a:xfrm>
        </p:spPr>
        <p:txBody>
          <a:bodyPr>
            <a:normAutofit/>
          </a:bodyPr>
          <a:lstStyle/>
          <a:p>
            <a:pPr algn="ctr"/>
            <a:r>
              <a:rPr lang="kk-KZ" sz="2800" b="1" dirty="0" smtClean="0">
                <a:latin typeface="Times New Roman" pitchFamily="18" charset="0"/>
                <a:cs typeface="Times New Roman" pitchFamily="18" charset="0"/>
              </a:rPr>
              <a:t>Кәсіпорын қызметін жоспарлаудың екі түрі бар:</a:t>
            </a:r>
            <a:endParaRPr lang="ru-RU" sz="2800" b="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800100" y="2057400"/>
          <a:ext cx="75438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800" dirty="0" smtClean="0">
                <a:latin typeface="Times New Roman" pitchFamily="18" charset="0"/>
                <a:cs typeface="Times New Roman" pitchFamily="18" charset="0"/>
              </a:rPr>
              <a:t>Кәсіпорын қызметін жоспарлау келісідей мүмкіндіктер береді:</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buFont typeface="Wingdings" pitchFamily="2" charset="2"/>
              <a:buChar char="ü"/>
            </a:pPr>
            <a:r>
              <a:rPr lang="kk-KZ" dirty="0" smtClean="0">
                <a:latin typeface="Times New Roman" pitchFamily="18" charset="0"/>
                <a:cs typeface="Times New Roman" pitchFamily="18" charset="0"/>
              </a:rPr>
              <a:t>Қойылған мақсаттарға қол жеткізу үшін жұмсалатын күштердің нақты бақылауын жүзеге асыруға;</a:t>
            </a:r>
          </a:p>
          <a:p>
            <a:pPr>
              <a:buFont typeface="Wingdings" pitchFamily="2" charset="2"/>
              <a:buChar char="ü"/>
            </a:pPr>
            <a:r>
              <a:rPr lang="kk-KZ" dirty="0" smtClean="0">
                <a:latin typeface="Times New Roman" pitchFamily="18" charset="0"/>
                <a:cs typeface="Times New Roman" pitchFamily="18" charset="0"/>
              </a:rPr>
              <a:t>Басшыларды өз мақсаттары мен оған қол жеткізу жолдарын нақты анықтауға;</a:t>
            </a:r>
          </a:p>
          <a:p>
            <a:pPr>
              <a:buFont typeface="Wingdings" pitchFamily="2" charset="2"/>
              <a:buChar char="ü"/>
            </a:pPr>
            <a:r>
              <a:rPr lang="kk-KZ" dirty="0" smtClean="0">
                <a:latin typeface="Times New Roman" pitchFamily="18" charset="0"/>
                <a:cs typeface="Times New Roman" pitchFamily="18" charset="0"/>
              </a:rPr>
              <a:t>Ары қарай бақылау үшін қажетті фирма қызметінің көрсеткіштерін анықтауға;</a:t>
            </a:r>
          </a:p>
          <a:p>
            <a:pPr>
              <a:buFont typeface="Wingdings" pitchFamily="2" charset="2"/>
              <a:buChar char="ü"/>
            </a:pPr>
            <a:r>
              <a:rPr lang="kk-KZ" dirty="0" smtClean="0">
                <a:latin typeface="Times New Roman" pitchFamily="18" charset="0"/>
                <a:cs typeface="Times New Roman" pitchFamily="18" charset="0"/>
              </a:rPr>
              <a:t>Кәсіпорынды нарықтың конюнктураның күтпеген өзгерістеріне дайындауға;</a:t>
            </a:r>
          </a:p>
          <a:p>
            <a:pPr>
              <a:buFont typeface="Wingdings" pitchFamily="2" charset="2"/>
              <a:buChar char="ü"/>
            </a:pPr>
            <a:r>
              <a:rPr lang="kk-KZ" dirty="0" smtClean="0">
                <a:latin typeface="Times New Roman" pitchFamily="18" charset="0"/>
                <a:cs typeface="Times New Roman" pitchFamily="18" charset="0"/>
              </a:rPr>
              <a:t>Фирманың барлық менеджерлерінің міндеттері мен жауапкершіліктерін нақты анықтауға.</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Жоспарлаудың қағидалары:</a:t>
            </a:r>
            <a:endParaRPr lang="ru-RU"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800100" y="2057400"/>
          <a:ext cx="75438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800100" y="2057400"/>
          <a:ext cx="75438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dirty="0" smtClean="0">
                <a:latin typeface="Times New Roman" pitchFamily="18" charset="0"/>
                <a:cs typeface="Times New Roman" pitchFamily="18" charset="0"/>
              </a:rPr>
              <a:t>2. Бизнес-жоспарлаудың мәні және мазмұны, нарықтық экономикадағы рөлі. Бизнес-жоспардың әлеуметтік-экономикалық мәні. </a:t>
            </a:r>
            <a:endParaRPr lang="ru-RU" sz="2400" dirty="0"/>
          </a:p>
        </p:txBody>
      </p:sp>
      <p:sp>
        <p:nvSpPr>
          <p:cNvPr id="3" name="Содержимое 2"/>
          <p:cNvSpPr>
            <a:spLocks noGrp="1"/>
          </p:cNvSpPr>
          <p:nvPr>
            <p:ph idx="1"/>
          </p:nvPr>
        </p:nvSpPr>
        <p:spPr>
          <a:xfrm>
            <a:off x="571472" y="2057400"/>
            <a:ext cx="8001056" cy="4343400"/>
          </a:xfrm>
        </p:spPr>
        <p:txBody>
          <a:bodyPr>
            <a:normAutofit fontScale="92500" lnSpcReduction="10000"/>
          </a:bodyPr>
          <a:lstStyle/>
          <a:p>
            <a:pPr marL="0" indent="360000" algn="just">
              <a:lnSpc>
                <a:spcPct val="110000"/>
              </a:lnSpc>
              <a:spcBef>
                <a:spcPts val="0"/>
              </a:spcBef>
              <a:buNone/>
            </a:pPr>
            <a:r>
              <a:rPr lang="kk-KZ" dirty="0" smtClean="0">
                <a:latin typeface="Times New Roman" pitchFamily="18" charset="0"/>
                <a:cs typeface="Times New Roman" pitchFamily="18" charset="0"/>
              </a:rPr>
              <a:t>Кез келген жоспардың негізінде бизнес идея жатыр. Әрбір бизнесте ең бағалысы ақша, тауар, жабдық немесе ғимарат емес, идея бағалы.</a:t>
            </a:r>
            <a:endParaRPr lang="ru-RU" dirty="0" smtClean="0">
              <a:latin typeface="Times New Roman" pitchFamily="18" charset="0"/>
              <a:cs typeface="Times New Roman" pitchFamily="18" charset="0"/>
            </a:endParaRPr>
          </a:p>
          <a:p>
            <a:pPr marL="0" indent="360000" algn="just">
              <a:lnSpc>
                <a:spcPct val="110000"/>
              </a:lnSpc>
              <a:spcBef>
                <a:spcPts val="0"/>
              </a:spcBef>
              <a:buNone/>
            </a:pPr>
            <a:r>
              <a:rPr lang="kk-KZ" dirty="0" smtClean="0">
                <a:latin typeface="Times New Roman" pitchFamily="18" charset="0"/>
                <a:cs typeface="Times New Roman" pitchFamily="18" charset="0"/>
              </a:rPr>
              <a:t>Инновациялық фирманың жоғарғы басшысы қонымды идеяны үнемі көтермелеп отырады. Істе сәтсіздік болған жағдайда шыдамдылық танытады.</a:t>
            </a:r>
            <a:endParaRPr lang="ru-RU" dirty="0" smtClean="0">
              <a:latin typeface="Times New Roman" pitchFamily="18" charset="0"/>
              <a:cs typeface="Times New Roman" pitchFamily="18" charset="0"/>
            </a:endParaRPr>
          </a:p>
          <a:p>
            <a:pPr marL="0" indent="360000" algn="just">
              <a:lnSpc>
                <a:spcPct val="110000"/>
              </a:lnSpc>
              <a:spcBef>
                <a:spcPts val="0"/>
              </a:spcBef>
              <a:buNone/>
            </a:pPr>
            <a:r>
              <a:rPr lang="kk-KZ" dirty="0" smtClean="0">
                <a:latin typeface="Times New Roman" pitchFamily="18" charset="0"/>
                <a:cs typeface="Times New Roman" pitchFamily="18" charset="0"/>
              </a:rPr>
              <a:t>Көпшілік идея іс жүзінде асырыла бермеуі мүмкін. Жаңа идеяны ойластыруға, оны жүзеге асыруға ұзақ уақыт кетеді. Идея пайда болғаннан кейін, оның прототипін (өнім технологиясын) іздестіруге, яғни ойластырылған бұйымды жасауға, содан кейін сол ұйым табыс түсіретіндей етіп өндіріс процесін (өндіріс технологиясын) құруға тура келеді.</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2057400"/>
            <a:ext cx="8072494" cy="4343400"/>
          </a:xfrm>
        </p:spPr>
        <p:txBody>
          <a:bodyPr>
            <a:normAutofit/>
          </a:bodyPr>
          <a:lstStyle/>
          <a:p>
            <a:pPr marL="0" indent="360000" algn="just">
              <a:lnSpc>
                <a:spcPct val="100000"/>
              </a:lnSpc>
              <a:spcBef>
                <a:spcPts val="0"/>
              </a:spcBef>
              <a:buNone/>
            </a:pPr>
            <a:r>
              <a:rPr lang="kk-KZ" dirty="0" smtClean="0">
                <a:latin typeface="Times New Roman" pitchFamily="18" charset="0"/>
                <a:cs typeface="Times New Roman" pitchFamily="18" charset="0"/>
              </a:rPr>
              <a:t>П. Друкер шығармашылық ықпалға дәл анықтама берді. «Кез-келген мақсат жүзеге асқанда, менің білетінім, мұнымен идеяға бар ынтасымен берілгендер — фанатиктер шұғылданады». Фирманың ішкі шығармашылығын дамыту үшін американдық менеджерлер өзінің қарамағындағыларға үнемі мынадай сұрақ қояды: «Қазіргі істеп жүргеніңізден басқаша, сіз тағы не істегіңіз келді, әрі мұның өзі барлығымызға және тұтастай компанияға қандай пайда келтіреді?». Осы сұраққа жауап бере отырып, фирманың әрбір қызметкері алдына өзін-өзі жетілдіру мақсатын және оған жету мерзімін қояды.</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dirty="0" smtClean="0"/>
              <a:t>Бизнестің стратегиялық идеясын жүзеге асыру үшін шығармашылық ойлау негіздерін меңгере білуі керек.</a:t>
            </a:r>
            <a:endParaRPr lang="ru-RU" sz="2400" dirty="0" smtClean="0"/>
          </a:p>
        </p:txBody>
      </p:sp>
      <p:sp>
        <p:nvSpPr>
          <p:cNvPr id="3" name="Содержимое 2"/>
          <p:cNvSpPr>
            <a:spLocks noGrp="1"/>
          </p:cNvSpPr>
          <p:nvPr>
            <p:ph idx="1"/>
          </p:nvPr>
        </p:nvSpPr>
        <p:spPr>
          <a:xfrm>
            <a:off x="642910" y="2057400"/>
            <a:ext cx="7858180" cy="4343400"/>
          </a:xfrm>
        </p:spPr>
        <p:txBody>
          <a:bodyPr/>
          <a:lstStyle/>
          <a:p>
            <a:pPr marL="0" indent="228600" algn="just">
              <a:lnSpc>
                <a:spcPct val="100000"/>
              </a:lnSpc>
              <a:spcBef>
                <a:spcPts val="0"/>
              </a:spcBef>
              <a:buNone/>
            </a:pPr>
            <a:r>
              <a:rPr lang="kk-KZ" b="1" dirty="0" smtClean="0">
                <a:latin typeface="Times New Roman" pitchFamily="18" charset="0"/>
                <a:cs typeface="Times New Roman" pitchFamily="18" charset="0"/>
              </a:rPr>
              <a:t>Біріншіден,</a:t>
            </a:r>
            <a:r>
              <a:rPr lang="kk-KZ" dirty="0" smtClean="0">
                <a:latin typeface="Times New Roman" pitchFamily="18" charset="0"/>
                <a:cs typeface="Times New Roman" pitchFamily="18" charset="0"/>
              </a:rPr>
              <a:t> қалыптасқан жағдайға «статус-кво» күмән келтіруге де, жалпы қабылданған жағдайды теріске шығаруға да болады. Альберт Эйнштейн жаратылыстану ғылымын үйреніп жүрген студенттерге мынадай кеңес берген: күнделікті бір сағат уақыт бөліп біреудің идеясын теріске шығаруға, сөйтіп мұқият ойлана отырып, өз идеяңды ұсынуға талпын.</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1785926"/>
            <a:ext cx="8001056" cy="4614874"/>
          </a:xfrm>
        </p:spPr>
        <p:txBody>
          <a:bodyPr/>
          <a:lstStyle/>
          <a:p>
            <a:pPr marL="0" indent="360000" algn="just">
              <a:lnSpc>
                <a:spcPct val="100000"/>
              </a:lnSpc>
              <a:spcBef>
                <a:spcPts val="0"/>
              </a:spcBef>
              <a:buNone/>
            </a:pPr>
            <a:r>
              <a:rPr lang="kk-KZ" b="1" dirty="0" smtClean="0">
                <a:latin typeface="Times New Roman" pitchFamily="18" charset="0"/>
                <a:cs typeface="Times New Roman" pitchFamily="18" charset="0"/>
              </a:rPr>
              <a:t>Екіншіден, </a:t>
            </a:r>
            <a:r>
              <a:rPr lang="kk-KZ" dirty="0" smtClean="0">
                <a:latin typeface="Times New Roman" pitchFamily="18" charset="0"/>
                <a:cs typeface="Times New Roman" pitchFamily="18" charset="0"/>
              </a:rPr>
              <a:t>өзің шұғылданып жүрген мәселеге қолдануға болатын басқа идеяны айқындауға және де оны жаңаша пайдалануға болады.</a:t>
            </a:r>
            <a:endParaRPr lang="ru-RU" dirty="0" smtClean="0">
              <a:latin typeface="Times New Roman" pitchFamily="18" charset="0"/>
              <a:cs typeface="Times New Roman" pitchFamily="18" charset="0"/>
            </a:endParaRPr>
          </a:p>
          <a:p>
            <a:pPr marL="0" indent="360000" algn="just">
              <a:lnSpc>
                <a:spcPct val="100000"/>
              </a:lnSpc>
              <a:spcBef>
                <a:spcPts val="0"/>
              </a:spcBef>
              <a:buNone/>
            </a:pPr>
            <a:r>
              <a:rPr lang="kk-KZ" b="1" dirty="0" smtClean="0">
                <a:latin typeface="Times New Roman" pitchFamily="18" charset="0"/>
                <a:cs typeface="Times New Roman" pitchFamily="18" charset="0"/>
              </a:rPr>
              <a:t>Үшіншіден,</a:t>
            </a:r>
            <a:r>
              <a:rPr lang="kk-KZ" dirty="0" smtClean="0">
                <a:latin typeface="Times New Roman" pitchFamily="18" charset="0"/>
                <a:cs typeface="Times New Roman" pitchFamily="18" charset="0"/>
              </a:rPr>
              <a:t> өзіңнің алдын ала сезіну түйсігіңе айрықша көңіл бөл. Әдетте бір нәрсені күні бұрын сезіну сіздің ой-санаңызда жинақталған фактілердің нәтижесі.</a:t>
            </a:r>
            <a:endParaRPr lang="ru-RU" dirty="0" smtClean="0">
              <a:latin typeface="Times New Roman" pitchFamily="18" charset="0"/>
              <a:cs typeface="Times New Roman" pitchFamily="18" charset="0"/>
            </a:endParaRPr>
          </a:p>
          <a:p>
            <a:pPr marL="0" indent="360000" algn="just">
              <a:lnSpc>
                <a:spcPct val="100000"/>
              </a:lnSpc>
              <a:spcBef>
                <a:spcPts val="0"/>
              </a:spcBef>
              <a:buNone/>
            </a:pPr>
            <a:r>
              <a:rPr lang="kk-KZ" b="1" dirty="0" smtClean="0">
                <a:latin typeface="Times New Roman" pitchFamily="18" charset="0"/>
                <a:cs typeface="Times New Roman" pitchFamily="18" charset="0"/>
              </a:rPr>
              <a:t>Төртіншіден,</a:t>
            </a:r>
            <a:r>
              <a:rPr lang="kk-KZ" dirty="0" smtClean="0">
                <a:latin typeface="Times New Roman" pitchFamily="18" charset="0"/>
                <a:cs typeface="Times New Roman" pitchFamily="18" charset="0"/>
              </a:rPr>
              <a:t> ойға оралған идеяны бірден бағалауға тырыспаңыз. Әуелі асықпай ойланыңыз, содан кейін бағалаңыз, өйтпейінше тамаша идеяны сіз бүлдіріп алуыңыз мүмкін.</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latin typeface="Times New Roman" pitchFamily="18" charset="0"/>
                <a:cs typeface="Times New Roman" pitchFamily="18" charset="0"/>
              </a:rPr>
              <a:t>3</a:t>
            </a:r>
            <a:r>
              <a:rPr lang="kk-KZ" b="1" dirty="0" smtClean="0">
                <a:latin typeface="Times New Roman" pitchFamily="18" charset="0"/>
                <a:cs typeface="Times New Roman" pitchFamily="18" charset="0"/>
              </a:rPr>
              <a:t>. бизнес-жоспарлаудың мақсаттары мен міндеттері</a:t>
            </a:r>
            <a:endParaRPr lang="ru-RU" b="1" dirty="0"/>
          </a:p>
        </p:txBody>
      </p:sp>
      <p:sp>
        <p:nvSpPr>
          <p:cNvPr id="3" name="Содержимое 2"/>
          <p:cNvSpPr>
            <a:spLocks noGrp="1"/>
          </p:cNvSpPr>
          <p:nvPr>
            <p:ph idx="1"/>
          </p:nvPr>
        </p:nvSpPr>
        <p:spPr>
          <a:xfrm>
            <a:off x="428596" y="2057400"/>
            <a:ext cx="8215370" cy="4343400"/>
          </a:xfrm>
        </p:spPr>
        <p:txBody>
          <a:bodyPr>
            <a:normAutofit fontScale="85000" lnSpcReduction="20000"/>
          </a:bodyPr>
          <a:lstStyle/>
          <a:p>
            <a:pPr marL="0" indent="228600" algn="just">
              <a:lnSpc>
                <a:spcPct val="120000"/>
              </a:lnSpc>
              <a:spcBef>
                <a:spcPts val="0"/>
              </a:spcBef>
              <a:buNone/>
            </a:pPr>
            <a:r>
              <a:rPr lang="kk-KZ" b="1" dirty="0" smtClean="0">
                <a:latin typeface="Times New Roman" pitchFamily="18" charset="0"/>
                <a:cs typeface="Times New Roman" pitchFamily="18" charset="0"/>
              </a:rPr>
              <a:t>Бизнес-жоспар </a:t>
            </a:r>
            <a:r>
              <a:rPr lang="kk-KZ" dirty="0" smtClean="0">
                <a:latin typeface="Times New Roman" pitchFamily="18" charset="0"/>
                <a:cs typeface="Times New Roman" pitchFamily="18" charset="0"/>
              </a:rPr>
              <a:t>— бұл келешек бизнесті жан-жақты толық сипаттау. Бизнес- жоспарда бизнестің идеясы туралы əңгімелеп, қаржылық талдау жүргізіп, маркетингтік жоспар мен қызметкерлер жоспарын құру қажет.</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dirty="0" smtClean="0">
                <a:latin typeface="Times New Roman" pitchFamily="18" charset="0"/>
                <a:cs typeface="Times New Roman" pitchFamily="18" charset="0"/>
              </a:rPr>
              <a:t>Бизнес - жоспар кәсіпкерге де, кәсіпкердің бизнес бойынша әлеуетті серіктестеріне де, кәсіпкердің өз ісіне арнап несие алуды көздеп отырған банкке де қажет.</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dirty="0" smtClean="0">
                <a:latin typeface="Times New Roman" pitchFamily="18" charset="0"/>
                <a:cs typeface="Times New Roman" pitchFamily="18" charset="0"/>
              </a:rPr>
              <a:t>Егер бизнес даму және өсу үстінде болса, кәсіпкерге барлық жағдайларды жадында сақтау қиынға соғады. Сонымен қатар, бизнестің барлық аспектілерін толық жоспарлау және сипаттау қажеттілігі туындайды.</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dirty="0" smtClean="0">
                <a:latin typeface="Times New Roman" pitchFamily="18" charset="0"/>
                <a:cs typeface="Times New Roman" pitchFamily="18" charset="0"/>
              </a:rPr>
              <a:t>Жоспарлау кəсіпкердің мүмкіндіктерін оңтайлы түрде жақсартуға, сонымен қатар барлық түрдегі ресурстарды барынша тиімді түрде пайдалануға жəне қате əрекеттердің алдын-алуға бағытталған.</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marL="0" indent="228600" algn="just">
              <a:lnSpc>
                <a:spcPct val="100000"/>
              </a:lnSpc>
              <a:spcBef>
                <a:spcPts val="0"/>
              </a:spcBef>
              <a:buNone/>
            </a:pPr>
            <a:r>
              <a:rPr lang="kk-KZ" dirty="0" smtClean="0">
                <a:latin typeface="Times New Roman" pitchFamily="18" charset="0"/>
                <a:cs typeface="Times New Roman" pitchFamily="18" charset="0"/>
              </a:rPr>
              <a:t>Бизнес</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жоспар </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бұл бизнес операцияларды, кәсіпорынның іс әрекеттерін жүзеге асыру жоспары. Онда кәсіпорынның тауары, өндірісі, өнім өткізу нарықтары, маркетинг, операциялар мен олардың тиімділігі туралы мәліметтер болады. </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pPr marL="0" indent="228600" algn="just">
              <a:lnSpc>
                <a:spcPct val="100000"/>
              </a:lnSpc>
              <a:spcBef>
                <a:spcPts val="0"/>
              </a:spcBef>
              <a:buNone/>
            </a:pPr>
            <a:r>
              <a:rPr lang="kk-KZ" dirty="0" smtClean="0">
                <a:latin typeface="Times New Roman" pitchFamily="18" charset="0"/>
                <a:cs typeface="Times New Roman" pitchFamily="18" charset="0"/>
              </a:rPr>
              <a:t>Бизнес</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жоспарды жасап шығарудың мақсаты </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нарық қажеттіліктеріне және қажетті ресурстарды алу мүмкіндігіне сәйкес таяу және болашақтағы кезеңдерге кәсіпорынның шаруашылық қызметін жоспарлау.</a:t>
            </a:r>
          </a:p>
          <a:p>
            <a:pPr marL="0" indent="228600" algn="just">
              <a:lnSpc>
                <a:spcPct val="100000"/>
              </a:lnSpc>
              <a:spcBef>
                <a:spcPts val="0"/>
              </a:spcBef>
              <a:buNone/>
            </a:pPr>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Бизнес</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жоспардың міндеттері:</a:t>
            </a:r>
            <a:endParaRPr lang="ru-RU" dirty="0"/>
          </a:p>
        </p:txBody>
      </p:sp>
      <p:sp>
        <p:nvSpPr>
          <p:cNvPr id="3" name="Содержимое 2"/>
          <p:cNvSpPr>
            <a:spLocks noGrp="1"/>
          </p:cNvSpPr>
          <p:nvPr>
            <p:ph idx="1"/>
          </p:nvPr>
        </p:nvSpPr>
        <p:spPr>
          <a:xfrm>
            <a:off x="500034" y="2057400"/>
            <a:ext cx="8143932" cy="4343400"/>
          </a:xfrm>
        </p:spPr>
        <p:txBody>
          <a:bodyPr/>
          <a:lstStyle/>
          <a:p>
            <a:pPr>
              <a:buFont typeface="Wingdings" pitchFamily="2" charset="2"/>
              <a:buChar char="ü"/>
            </a:pPr>
            <a:r>
              <a:rPr lang="kk-KZ" dirty="0" smtClean="0">
                <a:latin typeface="Times New Roman" pitchFamily="18" charset="0"/>
                <a:cs typeface="Times New Roman" pitchFamily="18" charset="0"/>
              </a:rPr>
              <a:t>Кәсіпорынның ұзақ мерзімді және қысқа мерзімді мақсаттарын қалыптастыру, оларға жетудің тактикалары мен стратегияларын анықтау;</a:t>
            </a:r>
          </a:p>
          <a:p>
            <a:pPr>
              <a:buFont typeface="Wingdings" pitchFamily="2" charset="2"/>
              <a:buChar char="ü"/>
            </a:pPr>
            <a:r>
              <a:rPr lang="kk-KZ" dirty="0" smtClean="0">
                <a:latin typeface="Times New Roman" pitchFamily="18" charset="0"/>
                <a:cs typeface="Times New Roman" pitchFamily="18" charset="0"/>
              </a:rPr>
              <a:t>Кәсіпорын қызметінің нақты бағыттарын, нарыққа бағытталуы мен нарықтағы оның орнын анықтау;</a:t>
            </a:r>
          </a:p>
          <a:p>
            <a:pPr>
              <a:buFont typeface="Wingdings" pitchFamily="2" charset="2"/>
              <a:buChar char="ü"/>
            </a:pPr>
            <a:r>
              <a:rPr lang="kk-KZ" dirty="0" smtClean="0">
                <a:latin typeface="Times New Roman" pitchFamily="18" charset="0"/>
                <a:cs typeface="Times New Roman" pitchFamily="18" charset="0"/>
              </a:rPr>
              <a:t>Кәсіпорынның тұтынушыларға ұсынатын тауарлары мен қызметтерін анықтау және ассортиментін таңдау;</a:t>
            </a:r>
          </a:p>
          <a:p>
            <a:pPr>
              <a:buFont typeface="Wingdings" pitchFamily="2" charset="2"/>
              <a:buChar char="ü"/>
            </a:pP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buFont typeface="Wingdings" pitchFamily="2" charset="2"/>
              <a:buChar char="ü"/>
            </a:pPr>
            <a:r>
              <a:rPr lang="kk-KZ" dirty="0" smtClean="0">
                <a:latin typeface="Times New Roman" pitchFamily="18" charset="0"/>
                <a:cs typeface="Times New Roman" pitchFamily="18" charset="0"/>
              </a:rPr>
              <a:t>Өндірістік және өндірістік емес шығындарды бағалау;</a:t>
            </a:r>
          </a:p>
          <a:p>
            <a:pPr>
              <a:buFont typeface="Wingdings" pitchFamily="2" charset="2"/>
              <a:buChar char="ü"/>
            </a:pPr>
            <a:r>
              <a:rPr lang="kk-KZ" dirty="0" smtClean="0">
                <a:latin typeface="Times New Roman" pitchFamily="18" charset="0"/>
                <a:cs typeface="Times New Roman" pitchFamily="18" charset="0"/>
              </a:rPr>
              <a:t>Нарықты зерттеу, сатуды ынталандыру, баға белгілеу және т.б. маркетингтік шаралардың құрамын анықтау;</a:t>
            </a:r>
          </a:p>
          <a:p>
            <a:pPr>
              <a:buFont typeface="Wingdings" pitchFamily="2" charset="2"/>
              <a:buChar char="ü"/>
            </a:pPr>
            <a:r>
              <a:rPr lang="kk-KZ" dirty="0" smtClean="0">
                <a:latin typeface="Times New Roman" pitchFamily="18" charset="0"/>
                <a:cs typeface="Times New Roman" pitchFamily="18" charset="0"/>
              </a:rPr>
              <a:t>Кәсіпорынның қаржылық жағдайын бағалау, қолда бар қаржылық және материалдық ресурстарды, қойылған мақсаттарға жету мүмкіндіктерін исәйкестендіру.</a:t>
            </a: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err="1" smtClean="0"/>
              <a:t>Кез</a:t>
            </a:r>
            <a:r>
              <a:rPr lang="ru-RU" sz="2000" dirty="0" smtClean="0"/>
              <a:t> </a:t>
            </a:r>
            <a:r>
              <a:rPr lang="ru-RU" sz="2000" dirty="0" err="1" smtClean="0"/>
              <a:t>келген</a:t>
            </a:r>
            <a:r>
              <a:rPr lang="ru-RU" sz="2000" dirty="0" smtClean="0"/>
              <a:t> </a:t>
            </a:r>
            <a:r>
              <a:rPr lang="ru-RU" sz="2000" dirty="0" err="1" smtClean="0"/>
              <a:t>бизнес-жоспардың мүдделі оқырмандары болуы</a:t>
            </a:r>
            <a:r>
              <a:rPr lang="ru-RU" sz="2000" dirty="0" smtClean="0"/>
              <a:t> </a:t>
            </a:r>
            <a:r>
              <a:rPr lang="ru-RU" sz="2000" dirty="0" err="1" smtClean="0"/>
              <a:t>тиіс</a:t>
            </a:r>
            <a:r>
              <a:rPr lang="ru-RU" sz="2000" dirty="0" smtClean="0"/>
              <a:t>. </a:t>
            </a:r>
            <a:r>
              <a:rPr lang="ru-RU" sz="2000" b="1" dirty="0" err="1" smtClean="0"/>
              <a:t>Бизнес-жоспардың кімге</a:t>
            </a:r>
            <a:r>
              <a:rPr lang="ru-RU" sz="2000" b="1" dirty="0" smtClean="0"/>
              <a:t> </a:t>
            </a:r>
            <a:r>
              <a:rPr lang="ru-RU" sz="2000" b="1" dirty="0" err="1" smtClean="0"/>
              <a:t>арналуына</a:t>
            </a:r>
            <a:r>
              <a:rPr lang="ru-RU" sz="2000" b="1" dirty="0" smtClean="0"/>
              <a:t> </a:t>
            </a:r>
            <a:r>
              <a:rPr lang="ru-RU" sz="2000" b="1" dirty="0" err="1" smtClean="0"/>
              <a:t>байланысты</a:t>
            </a:r>
            <a:r>
              <a:rPr lang="ru-RU" sz="2000" b="1" dirty="0" smtClean="0"/>
              <a:t> </a:t>
            </a:r>
            <a:r>
              <a:rPr lang="ru-RU" sz="2000" b="1" dirty="0" err="1" smtClean="0"/>
              <a:t>соның мазмұнын белгілейтін</a:t>
            </a:r>
            <a:r>
              <a:rPr lang="ru-RU" sz="2000" b="1" dirty="0" smtClean="0"/>
              <a:t> </a:t>
            </a:r>
            <a:r>
              <a:rPr lang="ru-RU" sz="2000" b="1" dirty="0" err="1" smtClean="0"/>
              <a:t>бірнеше</a:t>
            </a:r>
            <a:r>
              <a:rPr lang="ru-RU" sz="2000" b="1" dirty="0" smtClean="0"/>
              <a:t> </a:t>
            </a:r>
            <a:r>
              <a:rPr lang="ru-RU" sz="2000" b="1" dirty="0" err="1" smtClean="0"/>
              <a:t>əртүрлі себептер</a:t>
            </a:r>
            <a:r>
              <a:rPr lang="ru-RU" sz="2000" b="1" dirty="0" smtClean="0"/>
              <a:t> бар:</a:t>
            </a:r>
            <a:endParaRPr lang="ru-RU" sz="2000" b="1" dirty="0"/>
          </a:p>
        </p:txBody>
      </p:sp>
      <p:graphicFrame>
        <p:nvGraphicFramePr>
          <p:cNvPr id="4" name="Содержимое 3"/>
          <p:cNvGraphicFramePr>
            <a:graphicFrameLocks noGrp="1"/>
          </p:cNvGraphicFramePr>
          <p:nvPr>
            <p:ph idx="1"/>
          </p:nvPr>
        </p:nvGraphicFramePr>
        <p:xfrm>
          <a:off x="357158" y="2000240"/>
          <a:ext cx="857256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428596" y="2000240"/>
          <a:ext cx="8501122" cy="440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Бизнес-жоспар</a:t>
            </a:r>
            <a:r>
              <a:rPr lang="ru-RU" b="1" dirty="0" smtClean="0"/>
              <a:t> </a:t>
            </a:r>
            <a:r>
              <a:rPr lang="ru-RU" b="1" dirty="0" err="1" smtClean="0"/>
              <a:t>қандай бөлімдерден тұрады?</a:t>
            </a:r>
            <a:endParaRPr lang="ru-RU" dirty="0"/>
          </a:p>
        </p:txBody>
      </p:sp>
      <p:sp>
        <p:nvSpPr>
          <p:cNvPr id="3" name="Содержимое 2"/>
          <p:cNvSpPr>
            <a:spLocks noGrp="1"/>
          </p:cNvSpPr>
          <p:nvPr>
            <p:ph idx="1"/>
          </p:nvPr>
        </p:nvSpPr>
        <p:spPr>
          <a:xfrm>
            <a:off x="428596" y="1857364"/>
            <a:ext cx="8286808" cy="4543436"/>
          </a:xfrm>
        </p:spPr>
        <p:txBody>
          <a:bodyPr>
            <a:normAutofit fontScale="92500" lnSpcReduction="20000"/>
          </a:bodyPr>
          <a:lstStyle/>
          <a:p>
            <a:pPr marL="0" indent="228600" algn="just">
              <a:lnSpc>
                <a:spcPct val="120000"/>
              </a:lnSpc>
              <a:spcBef>
                <a:spcPts val="0"/>
              </a:spcBef>
              <a:buNone/>
            </a:pPr>
            <a:r>
              <a:rPr lang="ru-RU" b="1" dirty="0" err="1" smtClean="0">
                <a:latin typeface="Times New Roman" pitchFamily="18" charset="0"/>
                <a:cs typeface="Times New Roman" pitchFamily="18" charset="0"/>
              </a:rPr>
              <a:t>Бизнес-жоспардың мазмұны </a:t>
            </a:r>
            <a:r>
              <a:rPr lang="ru-RU" dirty="0" err="1" smtClean="0">
                <a:latin typeface="Times New Roman" pitchFamily="18" charset="0"/>
                <a:cs typeface="Times New Roman" pitchFamily="18" charset="0"/>
              </a:rPr>
              <a:t>оның қандай мақсатпен жасалып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отырғандығына қарай əртүрлі болуы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мүмкін.</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Бизнес-жоспардың стандарты жоқ. Бизнес-жоспардың құрамы жəне оның толық берілу дəрежесі келешек жобаға жəне соның өзі жататын салаға байланысты болады. Мысалы, егер қайсыбір жаңа өнім түрін əзірлеу көзделіп отырған болса, онда өнімнің өзінің күрделі құрылымымен жəне сол өнім нарығының күрделі құрылымымен негізделіп отырған аса толық түрдегі жоспар əзірленуі тиіс. Егер де əңгіме қайсыбір өнімнің бөлшек саудада сатылуы жайлы болып отырса, онда бизнес-жоспар анағұрлым қарапайым болуы мүмкін.</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b="1" dirty="0" smtClean="0">
                <a:latin typeface="Times New Roman" pitchFamily="18" charset="0"/>
                <a:cs typeface="Times New Roman" pitchFamily="18" charset="0"/>
              </a:rPr>
              <a:t>Бизнес-жоспардың құрамы</a:t>
            </a:r>
            <a:r>
              <a:rPr lang="kk-KZ" dirty="0" smtClean="0">
                <a:latin typeface="Times New Roman" pitchFamily="18" charset="0"/>
                <a:cs typeface="Times New Roman" pitchFamily="18" charset="0"/>
              </a:rPr>
              <a:t>, сонымен қатар, көзделіп отырған өткізу нарығының ауданына, бəсекелестердің бар-жоғына жəне құрылып отырған бизнестің өсу келешегіне байланысты болады. </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Кіріспе бөлім</a:t>
            </a:r>
            <a:endParaRPr lang="ru-RU" dirty="0"/>
          </a:p>
        </p:txBody>
      </p:sp>
      <p:sp>
        <p:nvSpPr>
          <p:cNvPr id="3" name="Содержимое 2"/>
          <p:cNvSpPr>
            <a:spLocks noGrp="1"/>
          </p:cNvSpPr>
          <p:nvPr>
            <p:ph idx="1"/>
          </p:nvPr>
        </p:nvSpPr>
        <p:spPr>
          <a:xfrm>
            <a:off x="428596" y="2057400"/>
            <a:ext cx="8286808" cy="4343400"/>
          </a:xfrm>
        </p:spPr>
        <p:txBody>
          <a:bodyPr/>
          <a:lstStyle/>
          <a:p>
            <a:pPr marL="0" indent="228600" algn="just">
              <a:lnSpc>
                <a:spcPct val="100000"/>
              </a:lnSpc>
              <a:spcBef>
                <a:spcPts val="0"/>
              </a:spcBef>
              <a:buNone/>
            </a:pPr>
            <a:r>
              <a:rPr lang="kk-KZ" dirty="0" smtClean="0">
                <a:latin typeface="Times New Roman" pitchFamily="18" charset="0"/>
                <a:cs typeface="Times New Roman" pitchFamily="18" charset="0"/>
              </a:rPr>
              <a:t>Кіріспе бөлімі, əдетте, бүкіл жоспар жасалғаннан кейін жазылады. Ол қысқа болып (ары кеткенде 2-3 бет-тен тұрады) жəне дербес жарнамалық құжат ретінде пайымдалуы тиіс, себебі мұнда бүкіл бизнес-жоспардың негізгі жағдайлары беріледі. Мұнда кəсіпорынның атауы мен мекенжайы, құрылтайшылардың есімдері мен мекенжайлары, ұсынылып отырған жобаның негізгі ережелері, оның мəні мен мақсаты, жобаның құны, жұмсалатын қаржы көрсетіледі.</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Жобаның тұжырымдамасы және өнімнің сипаттамасы.</a:t>
            </a:r>
            <a:endParaRPr lang="ru-RU" dirty="0"/>
          </a:p>
        </p:txBody>
      </p:sp>
      <p:sp>
        <p:nvSpPr>
          <p:cNvPr id="3" name="Содержимое 2"/>
          <p:cNvSpPr>
            <a:spLocks noGrp="1"/>
          </p:cNvSpPr>
          <p:nvPr>
            <p:ph idx="1"/>
          </p:nvPr>
        </p:nvSpPr>
        <p:spPr>
          <a:xfrm>
            <a:off x="428596" y="1714488"/>
            <a:ext cx="8215370" cy="4857784"/>
          </a:xfrm>
        </p:spPr>
        <p:txBody>
          <a:bodyPr>
            <a:normAutofit fontScale="77500" lnSpcReduction="20000"/>
          </a:bodyPr>
          <a:lstStyle/>
          <a:p>
            <a:pPr marL="0" indent="228600" algn="just">
              <a:lnSpc>
                <a:spcPct val="120000"/>
              </a:lnSpc>
              <a:spcBef>
                <a:spcPts val="0"/>
              </a:spcBef>
              <a:buNone/>
            </a:pPr>
            <a:r>
              <a:rPr lang="ru-RU" dirty="0" err="1" smtClean="0">
                <a:latin typeface="Times New Roman" pitchFamily="18" charset="0"/>
                <a:cs typeface="Times New Roman" pitchFamily="18" charset="0"/>
              </a:rPr>
              <a:t>Бұл бөлімде сатып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алушыларға ұсынылатын өнім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қызмет түрлерінің нақты нықтамасы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сипаттамасын</a:t>
            </a:r>
            <a:r>
              <a:rPr lang="ru-RU" dirty="0" smtClean="0">
                <a:latin typeface="Times New Roman" pitchFamily="18" charset="0"/>
                <a:cs typeface="Times New Roman" pitchFamily="18" charset="0"/>
              </a:rPr>
              <a:t> беру </a:t>
            </a:r>
            <a:r>
              <a:rPr lang="ru-RU" dirty="0" err="1" smtClean="0">
                <a:latin typeface="Times New Roman" pitchFamily="18" charset="0"/>
                <a:cs typeface="Times New Roman" pitchFamily="18" charset="0"/>
              </a:rPr>
              <a:t>қажет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Өнімді өндіру үшін қажет болатын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технологияның кейбір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аспектілерін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көрсетіп </a:t>
            </a:r>
            <a:r>
              <a:rPr lang="ru-RU" dirty="0" smtClean="0">
                <a:latin typeface="Times New Roman" pitchFamily="18" charset="0"/>
                <a:cs typeface="Times New Roman" pitchFamily="18" charset="0"/>
              </a:rPr>
              <a:t>кету </a:t>
            </a:r>
            <a:r>
              <a:rPr lang="ru-RU" dirty="0" err="1" smtClean="0">
                <a:latin typeface="Times New Roman" pitchFamily="18" charset="0"/>
                <a:cs typeface="Times New Roman" pitchFamily="18" charset="0"/>
              </a:rPr>
              <a:t>керек</a:t>
            </a:r>
            <a:r>
              <a:rPr lang="ru-RU" dirty="0" smtClean="0">
                <a:latin typeface="Times New Roman" pitchFamily="18" charset="0"/>
                <a:cs typeface="Times New Roman" pitchFamily="18" charset="0"/>
              </a:rPr>
              <a:t>.</a:t>
            </a:r>
          </a:p>
          <a:p>
            <a:pPr marL="0" indent="228600" algn="just">
              <a:lnSpc>
                <a:spcPct val="120000"/>
              </a:lnSpc>
              <a:spcBef>
                <a:spcPts val="0"/>
              </a:spcBef>
              <a:buNone/>
            </a:pPr>
            <a:r>
              <a:rPr lang="ru-RU" dirty="0" err="1" smtClean="0">
                <a:latin typeface="Times New Roman" pitchFamily="18" charset="0"/>
                <a:cs typeface="Times New Roman" pitchFamily="18" charset="0"/>
              </a:rPr>
              <a:t>Өнімнің негізгі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сипаттамаларын</a:t>
            </a:r>
            <a:r>
              <a:rPr lang="ru-RU" dirty="0" smtClean="0">
                <a:latin typeface="Times New Roman" pitchFamily="18" charset="0"/>
                <a:cs typeface="Times New Roman" pitchFamily="18" charset="0"/>
              </a:rPr>
              <a:t> беру </a:t>
            </a:r>
            <a:r>
              <a:rPr lang="ru-RU" dirty="0" err="1" smtClean="0">
                <a:latin typeface="Times New Roman" pitchFamily="18" charset="0"/>
                <a:cs typeface="Times New Roman" pitchFamily="18" charset="0"/>
              </a:rPr>
              <a:t>кезінде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өнімнің техникалық егжей-тегжейлеріне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емес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әлеуетті сатып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алушыларға беретін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артықшылықтары жайлы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айтылады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Технологиялық үдеріс жайлы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толық ақпаратты қосымшада беруге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болады</a:t>
            </a:r>
            <a:r>
              <a:rPr lang="ru-RU" dirty="0" smtClean="0">
                <a:latin typeface="Times New Roman" pitchFamily="18" charset="0"/>
                <a:cs typeface="Times New Roman" pitchFamily="18" charset="0"/>
              </a:rPr>
              <a:t>.</a:t>
            </a:r>
          </a:p>
          <a:p>
            <a:pPr marL="0" indent="228600" algn="just">
              <a:lnSpc>
                <a:spcPct val="120000"/>
              </a:lnSpc>
              <a:spcBef>
                <a:spcPts val="0"/>
              </a:spcBef>
              <a:buNone/>
            </a:pPr>
            <a:r>
              <a:rPr lang="ru-RU" dirty="0" err="1" smtClean="0">
                <a:latin typeface="Times New Roman" pitchFamily="18" charset="0"/>
                <a:cs typeface="Times New Roman" pitchFamily="18" charset="0"/>
              </a:rPr>
              <a:t>Өнімдердің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қызмет көрсету түрлерінің бірегейлігін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ерекшеліктерін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көрсетіп кеткен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маңызды.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Мұны түрлі формада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көрсетуге болады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жаңа </a:t>
            </a:r>
            <a:r>
              <a:rPr lang="ru-RU" dirty="0" smtClean="0">
                <a:latin typeface="Times New Roman" pitchFamily="18" charset="0"/>
                <a:cs typeface="Times New Roman" pitchFamily="18" charset="0"/>
              </a:rPr>
              <a:t>технология, </a:t>
            </a:r>
            <a:r>
              <a:rPr lang="ru-RU" dirty="0" err="1" smtClean="0">
                <a:latin typeface="Times New Roman" pitchFamily="18" charset="0"/>
                <a:cs typeface="Times New Roman" pitchFamily="18" charset="0"/>
              </a:rPr>
              <a:t>тауардың сапасы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төмен өзіндік құн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сатып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алушылардың қажетсінулерін қанағаттандыратындай қандай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ерекше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артықшылығы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қатар, 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өнімді жетілдірудің мүмкіндігін көрсетіп </a:t>
            </a:r>
            <a:r>
              <a:rPr lang="ru-RU" dirty="0" smtClean="0">
                <a:latin typeface="Times New Roman" pitchFamily="18" charset="0"/>
                <a:cs typeface="Times New Roman" pitchFamily="18" charset="0"/>
              </a:rPr>
              <a:t>кету </a:t>
            </a:r>
            <a:r>
              <a:rPr lang="ru-RU" dirty="0" err="1" smtClean="0">
                <a:latin typeface="Times New Roman" pitchFamily="18" charset="0"/>
                <a:cs typeface="Times New Roman" pitchFamily="18" charset="0"/>
              </a:rPr>
              <a:t>қажет</a:t>
            </a:r>
            <a:r>
              <a:rPr lang="ru-RU" dirty="0" smtClean="0">
                <a:latin typeface="Times New Roman" pitchFamily="18" charset="0"/>
                <a:cs typeface="Times New Roman" pitchFamily="18" charset="0"/>
              </a:rPr>
              <a:t>.</a:t>
            </a:r>
          </a:p>
          <a:p>
            <a:pPr marL="0" indent="228600" algn="just">
              <a:lnSpc>
                <a:spcPct val="120000"/>
              </a:lnSpc>
              <a:spcBef>
                <a:spcPts val="0"/>
              </a:spcBef>
              <a:buNone/>
            </a:pPr>
            <a:r>
              <a:rPr lang="ru-RU" dirty="0" err="1" smtClean="0">
                <a:latin typeface="Times New Roman" pitchFamily="18" charset="0"/>
                <a:cs typeface="Times New Roman" pitchFamily="18" charset="0"/>
              </a:rPr>
              <a:t>Егер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жоспарды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өзіңізге арнап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инвесторларды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серіктестерді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іздестіру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мақсатында жазып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отырсаңыз, онда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әлеуетті инвесторлар</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серіктестерге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мұқият түрде сипаттама</a:t>
            </a:r>
            <a:r>
              <a:rPr lang="ru-RU" dirty="0" smtClean="0">
                <a:latin typeface="Times New Roman" pitchFamily="18" charset="0"/>
                <a:cs typeface="Times New Roman" pitchFamily="18" charset="0"/>
              </a:rPr>
              <a:t> беру </a:t>
            </a:r>
            <a:r>
              <a:rPr lang="ru-RU" dirty="0" err="1" smtClean="0">
                <a:latin typeface="Times New Roman" pitchFamily="18" charset="0"/>
                <a:cs typeface="Times New Roman" pitchFamily="18" charset="0"/>
              </a:rPr>
              <a:t>қажет</a:t>
            </a:r>
            <a:r>
              <a:rPr lang="ru-RU" dirty="0" smtClean="0">
                <a:latin typeface="Times New Roman" pitchFamily="18" charset="0"/>
                <a:cs typeface="Times New Roman" pitchFamily="18" charset="0"/>
              </a:rPr>
              <a:t>.</a:t>
            </a:r>
          </a:p>
          <a:p>
            <a:pPr marL="0" indent="228600" algn="just">
              <a:lnSpc>
                <a:spcPct val="120000"/>
              </a:lnSpc>
              <a:spcBef>
                <a:spcPts val="0"/>
              </a:spcBef>
              <a:buNone/>
            </a:pP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Макроорта</a:t>
            </a:r>
            <a:r>
              <a:rPr lang="ru-RU" b="1" dirty="0" smtClean="0"/>
              <a:t> мен </a:t>
            </a:r>
            <a:r>
              <a:rPr lang="ru-RU" b="1" dirty="0" err="1" smtClean="0"/>
              <a:t>саладағы істің мəн- жағдайын талдау</a:t>
            </a:r>
            <a:r>
              <a:rPr lang="ru-RU" b="1" dirty="0" smtClean="0"/>
              <a:t>.</a:t>
            </a:r>
            <a:endParaRPr lang="ru-RU" dirty="0"/>
          </a:p>
        </p:txBody>
      </p:sp>
      <p:sp>
        <p:nvSpPr>
          <p:cNvPr id="3" name="Содержимое 2"/>
          <p:cNvSpPr>
            <a:spLocks noGrp="1"/>
          </p:cNvSpPr>
          <p:nvPr>
            <p:ph idx="1"/>
          </p:nvPr>
        </p:nvSpPr>
        <p:spPr>
          <a:xfrm>
            <a:off x="428596" y="1785926"/>
            <a:ext cx="8429684" cy="4614874"/>
          </a:xfrm>
        </p:spPr>
        <p:txBody>
          <a:bodyPr>
            <a:normAutofit fontScale="92500" lnSpcReduction="10000"/>
          </a:bodyPr>
          <a:lstStyle/>
          <a:p>
            <a:pPr marL="0" indent="228600" algn="just">
              <a:lnSpc>
                <a:spcPct val="100000"/>
              </a:lnSpc>
              <a:spcBef>
                <a:spcPts val="0"/>
              </a:spcBef>
              <a:buNone/>
            </a:pPr>
            <a:r>
              <a:rPr lang="ru-RU" dirty="0" err="1" smtClean="0">
                <a:latin typeface="Times New Roman" pitchFamily="18" charset="0"/>
                <a:cs typeface="Times New Roman" pitchFamily="18" charset="0"/>
              </a:rPr>
              <a:t>Бұл бөлімде келешек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бизнес-жоба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қызметінің негізгі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бағыттары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мақсаттары суреттеледі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Жаңа жобаның идеясын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үлкен </a:t>
            </a:r>
            <a:r>
              <a:rPr lang="ru-RU" dirty="0" smtClean="0">
                <a:latin typeface="Times New Roman" pitchFamily="18" charset="0"/>
                <a:cs typeface="Times New Roman" pitchFamily="18" charset="0"/>
              </a:rPr>
              <a:t>орта мен </a:t>
            </a:r>
            <a:r>
              <a:rPr lang="ru-RU" dirty="0" err="1" smtClean="0">
                <a:latin typeface="Times New Roman" pitchFamily="18" charset="0"/>
                <a:cs typeface="Times New Roman" pitchFamily="18" charset="0"/>
              </a:rPr>
              <a:t>саладағы істің мəн жайын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ескере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отырып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ұсынған өте маңызды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Бизнестің өзіне жəне 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жұмыс істеп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бəсекелесетін ортаға баға </a:t>
            </a:r>
            <a:r>
              <a:rPr lang="ru-RU" dirty="0" smtClean="0">
                <a:latin typeface="Times New Roman" pitchFamily="18" charset="0"/>
                <a:cs typeface="Times New Roman" pitchFamily="18" charset="0"/>
              </a:rPr>
              <a:t>беру </a:t>
            </a:r>
            <a:r>
              <a:rPr lang="ru-RU" dirty="0" err="1" smtClean="0">
                <a:latin typeface="Times New Roman" pitchFamily="18" charset="0"/>
                <a:cs typeface="Times New Roman" pitchFamily="18" charset="0"/>
              </a:rPr>
              <a:t>қажет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себебі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бəсекелес күрестегі жеңіске жету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критерийлерінің біріне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нарықтағы жағдай жатады</a:t>
            </a:r>
            <a:r>
              <a:rPr lang="ru-RU" dirty="0" smtClean="0">
                <a:latin typeface="Times New Roman" pitchFamily="18" charset="0"/>
                <a:cs typeface="Times New Roman" pitchFamily="18" charset="0"/>
              </a:rPr>
              <a:t>.</a:t>
            </a:r>
          </a:p>
          <a:p>
            <a:pPr marL="0" indent="228600" algn="just">
              <a:lnSpc>
                <a:spcPct val="100000"/>
              </a:lnSpc>
              <a:spcBef>
                <a:spcPts val="0"/>
              </a:spcBef>
              <a:buNone/>
            </a:pPr>
            <a:r>
              <a:rPr lang="ru-RU" dirty="0" err="1" smtClean="0">
                <a:latin typeface="Times New Roman" pitchFamily="18" charset="0"/>
                <a:cs typeface="Times New Roman" pitchFamily="18" charset="0"/>
              </a:rPr>
              <a:t>Бизнес-жоспарда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саладағы істің ағымдағы мəн-жайына талдау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ұсынылады.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қатар, соңғы жаңа өнімдер (қызметтер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анықтама беріп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әлеуетті бəсекелестерді атап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солардың артықшылықтары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кемшіліктерін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көрсетіп </a:t>
            </a:r>
            <a:r>
              <a:rPr lang="ru-RU" dirty="0" smtClean="0">
                <a:latin typeface="Times New Roman" pitchFamily="18" charset="0"/>
                <a:cs typeface="Times New Roman" pitchFamily="18" charset="0"/>
              </a:rPr>
              <a:t>кету </a:t>
            </a:r>
            <a:r>
              <a:rPr lang="ru-RU" dirty="0" err="1" smtClean="0">
                <a:latin typeface="Times New Roman" pitchFamily="18" charset="0"/>
                <a:cs typeface="Times New Roman" pitchFamily="18" charset="0"/>
              </a:rPr>
              <a:t>ұсынылады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қатар, сол</a:t>
            </a:r>
            <a:r>
              <a:rPr lang="ru-RU" dirty="0" smtClean="0">
                <a:latin typeface="Times New Roman" pitchFamily="18" charset="0"/>
                <a:cs typeface="Times New Roman" pitchFamily="18" charset="0"/>
              </a:rPr>
              <a:t> сала </a:t>
            </a:r>
            <a:r>
              <a:rPr lang="ru-RU" dirty="0" err="1" smtClean="0">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отырған барлық болжамдарды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зерттеп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жəне соның нəтижесінде сіздің бизнестегі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тауарлардың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қызметтердің </a:t>
            </a:r>
            <a:r>
              <a:rPr lang="ru-RU" dirty="0" smtClean="0">
                <a:latin typeface="Times New Roman" pitchFamily="18" charset="0"/>
                <a:cs typeface="Times New Roman" pitchFamily="18" charset="0"/>
              </a:rPr>
              <a:t>тура </a:t>
            </a:r>
            <a:r>
              <a:rPr lang="ru-RU" dirty="0" err="1" smtClean="0">
                <a:latin typeface="Times New Roman" pitchFamily="18" charset="0"/>
                <a:cs typeface="Times New Roman" pitchFamily="18" charset="0"/>
              </a:rPr>
              <a:t>қандай тұтынушыға арналғаны жайлы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сауалға жауап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беруге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болады</a:t>
            </a:r>
            <a:r>
              <a:rPr lang="ru-RU" dirty="0" smtClean="0">
                <a:latin typeface="Times New Roman" pitchFamily="18" charset="0"/>
                <a:cs typeface="Times New Roman" pitchFamily="18" charset="0"/>
              </a:rPr>
              <a:t>.</a:t>
            </a: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Нарықты талдау</a:t>
            </a:r>
            <a:endParaRPr lang="ru-RU" dirty="0"/>
          </a:p>
        </p:txBody>
      </p:sp>
      <p:sp>
        <p:nvSpPr>
          <p:cNvPr id="3" name="Содержимое 2"/>
          <p:cNvSpPr>
            <a:spLocks noGrp="1"/>
          </p:cNvSpPr>
          <p:nvPr>
            <p:ph idx="1"/>
          </p:nvPr>
        </p:nvSpPr>
        <p:spPr>
          <a:xfrm>
            <a:off x="500034" y="1857364"/>
            <a:ext cx="8001056" cy="4714908"/>
          </a:xfrm>
        </p:spPr>
        <p:txBody>
          <a:bodyPr>
            <a:normAutofit fontScale="85000" lnSpcReduction="20000"/>
          </a:bodyPr>
          <a:lstStyle/>
          <a:p>
            <a:pPr marL="0" indent="228600" algn="just">
              <a:lnSpc>
                <a:spcPct val="120000"/>
              </a:lnSpc>
              <a:spcBef>
                <a:spcPts val="0"/>
              </a:spcBef>
              <a:buNone/>
            </a:pPr>
            <a:r>
              <a:rPr lang="ru-RU" dirty="0" err="1" smtClean="0">
                <a:latin typeface="Times New Roman" pitchFamily="18" charset="0"/>
                <a:cs typeface="Times New Roman" pitchFamily="18" charset="0"/>
              </a:rPr>
              <a:t>Нарық жəне </a:t>
            </a:r>
            <a:r>
              <a:rPr lang="ru-RU" dirty="0" smtClean="0">
                <a:latin typeface="Times New Roman" pitchFamily="18" charset="0"/>
                <a:cs typeface="Times New Roman" pitchFamily="18" charset="0"/>
              </a:rPr>
              <a:t>маркетинг </a:t>
            </a:r>
            <a:r>
              <a:rPr lang="ru-RU" dirty="0" err="1" smtClean="0">
                <a:latin typeface="Times New Roman" pitchFamily="18" charset="0"/>
                <a:cs typeface="Times New Roman" pitchFamily="18" charset="0"/>
              </a:rPr>
              <a:t>компаниялардың барлығы үшін шешуші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факторлар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себептен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бөлімді жазу</a:t>
            </a:r>
            <a:r>
              <a:rPr lang="ru-RU" dirty="0" smtClean="0">
                <a:latin typeface="Times New Roman" pitchFamily="18" charset="0"/>
                <a:cs typeface="Times New Roman" pitchFamily="18" charset="0"/>
              </a:rPr>
              <a:t> аса </a:t>
            </a:r>
            <a:r>
              <a:rPr lang="ru-RU" dirty="0" err="1" smtClean="0">
                <a:latin typeface="Times New Roman" pitchFamily="18" charset="0"/>
                <a:cs typeface="Times New Roman" pitchFamily="18" charset="0"/>
              </a:rPr>
              <a:t>қиын шаруа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Сізге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өз-өзіңізді жəне әлеуетті инвесторларды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өнім үшін нарықтың </a:t>
            </a:r>
            <a:r>
              <a:rPr lang="ru-RU" dirty="0" smtClean="0">
                <a:latin typeface="Times New Roman" pitchFamily="18" charset="0"/>
                <a:cs typeface="Times New Roman" pitchFamily="18" charset="0"/>
              </a:rPr>
              <a:t>бар </a:t>
            </a:r>
            <a:r>
              <a:rPr lang="ru-RU" dirty="0" err="1" smtClean="0">
                <a:latin typeface="Times New Roman" pitchFamily="18" charset="0"/>
                <a:cs typeface="Times New Roman" pitchFamily="18" charset="0"/>
              </a:rPr>
              <a:t>екендігіне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жəне өзіңіздің 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нарықта өніміңізді сата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алатыныңызға сендіру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қажет</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Ол үшін сіз үшін басты болып табылатын нарықтың сегментін анықтау қажет. Нарықтың бəсекелес сегментін анықтаудан кейін сол сегменттің ішіндегі сатып алушылардың сипаттамасы келтіріледі.</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dirty="0" smtClean="0">
                <a:latin typeface="Times New Roman" pitchFamily="18" charset="0"/>
                <a:cs typeface="Times New Roman" pitchFamily="18" charset="0"/>
              </a:rPr>
              <a:t>Кез келген бизнес жəне атап айтқанда, өнімді жетілдіру жөніндегі жақсы идеяларға ие бизнес —ерте ме, кеш пе, бəсекелестік проблемасына кез болады. Сол себептен тікелей бəсекелестерді, олардың артықшылықтары мен кемшіліктерін анықтап, əр бəсекелестің нарықтағы әлеуетті үлесіне баға берген өте маңызды. Сіздің өніміңіз сапасы, бағасы, таратылу, жарнамалау жəне өзге көрсеткіштер жағынан бəсекелесе алатынын көрсету қажет.</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Маркетинг </a:t>
            </a:r>
            <a:r>
              <a:rPr lang="ru-RU" b="1" dirty="0" err="1" smtClean="0"/>
              <a:t>жоспары</a:t>
            </a:r>
            <a:endParaRPr lang="ru-RU" dirty="0"/>
          </a:p>
        </p:txBody>
      </p:sp>
      <p:sp>
        <p:nvSpPr>
          <p:cNvPr id="3" name="Содержимое 2"/>
          <p:cNvSpPr>
            <a:spLocks noGrp="1"/>
          </p:cNvSpPr>
          <p:nvPr>
            <p:ph idx="1"/>
          </p:nvPr>
        </p:nvSpPr>
        <p:spPr>
          <a:xfrm>
            <a:off x="500034" y="1928802"/>
            <a:ext cx="8072494" cy="4471998"/>
          </a:xfrm>
        </p:spPr>
        <p:txBody>
          <a:bodyPr>
            <a:normAutofit fontScale="92500" lnSpcReduction="10000"/>
          </a:bodyPr>
          <a:lstStyle/>
          <a:p>
            <a:pPr marL="0" indent="360000" algn="just">
              <a:lnSpc>
                <a:spcPct val="110000"/>
              </a:lnSpc>
              <a:spcBef>
                <a:spcPts val="0"/>
              </a:spcBef>
              <a:buNone/>
            </a:pPr>
            <a:r>
              <a:rPr lang="ru-RU" dirty="0" err="1" smtClean="0">
                <a:latin typeface="Times New Roman" pitchFamily="18" charset="0"/>
                <a:cs typeface="Times New Roman" pitchFamily="18" charset="0"/>
              </a:rPr>
              <a:t>Бұл бөлімде клиенттердің өнімді неліктен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сатып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алатынын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көрсету қажет.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Мұнда сіздің тауарыңыздың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қызметіңіздің қалайша сатылуы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көзделіп отырғаны, 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 қандай бағаның белгіленетіні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жəне жарнаманы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қалай жасауға болатыны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сипатталады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Нақты бөліктер жиі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жағдайда күрделі 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келеді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жəне баға саясаты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сауда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саясаты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жарнама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жəне </a:t>
            </a:r>
            <a:r>
              <a:rPr lang="ru-RU" dirty="0" smtClean="0">
                <a:latin typeface="Times New Roman" pitchFamily="18" charset="0"/>
                <a:cs typeface="Times New Roman" pitchFamily="18" charset="0"/>
              </a:rPr>
              <a:t>т.б. </a:t>
            </a:r>
            <a:r>
              <a:rPr lang="ru-RU" dirty="0" err="1" smtClean="0">
                <a:latin typeface="Times New Roman" pitchFamily="18" charset="0"/>
                <a:cs typeface="Times New Roman" pitchFamily="18" charset="0"/>
              </a:rPr>
              <a:t>салаларды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қозғайды.</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Бұл бөлімде өнімнің (жұмыстардың немесе қызметтердің) бəсекелесуші баламаларымен салыстырғандағы негізгі сипаттамалары көрсетілген. Бағалар, баға саясаты, сауда саясаты, өткізу арналары, өнімді жарнамалау жəне нарықта ілгері жылжыту, өнімді қолдау саясаты, әлеуетті сатып алушылардың қызығушылық танытуы, өнімді өткізудің болжамы тəрізді мəселелер қаралған.</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Өндірістік жоспар</a:t>
            </a:r>
            <a:endParaRPr lang="ru-RU" dirty="0"/>
          </a:p>
        </p:txBody>
      </p:sp>
      <p:sp>
        <p:nvSpPr>
          <p:cNvPr id="3" name="Содержимое 2"/>
          <p:cNvSpPr>
            <a:spLocks noGrp="1"/>
          </p:cNvSpPr>
          <p:nvPr>
            <p:ph idx="1"/>
          </p:nvPr>
        </p:nvSpPr>
        <p:spPr>
          <a:xfrm>
            <a:off x="500034" y="1857364"/>
            <a:ext cx="8072494" cy="4543436"/>
          </a:xfrm>
        </p:spPr>
        <p:txBody>
          <a:bodyPr>
            <a:normAutofit lnSpcReduction="10000"/>
          </a:bodyPr>
          <a:lstStyle/>
          <a:p>
            <a:pPr marL="0" indent="228600" algn="just">
              <a:lnSpc>
                <a:spcPct val="100000"/>
              </a:lnSpc>
              <a:spcBef>
                <a:spcPts val="0"/>
              </a:spcBef>
              <a:buNone/>
            </a:pPr>
            <a:r>
              <a:rPr lang="kk-KZ" dirty="0" smtClean="0">
                <a:latin typeface="Times New Roman" pitchFamily="18" charset="0"/>
                <a:cs typeface="Times New Roman" pitchFamily="18" charset="0"/>
              </a:rPr>
              <a:t>Бұл бөлімде тауарды немесе қызметті өндірудің барлық процестері суреттелуі тиіс. Мұнда ғимараттармен, олардың орналасуымен, жабдықтармен, қызметкерлермен байланысты болып келетін мəселелер қарастырылған. Егер құрылып жатқан бизнес өндірістік санатқа жатса, онда өндірістік процеске толықтай сипаттама беру қажет: өнімнің өндірісін ұйымдастыру, өндірістік процестерді бақылау, өнім құнының негізгі элементтерін бақылау. Егер кейбір операцияларды орындауды қосалқы мердігерлерге тапсыру көзделіп отырған болса, солар жайлы мəлімет беру керек, яғни қосалқы мердігердің атауы, мекенжайы, соның таңдалу себептері, бағалары жəне жасасқан келісімшарттар туралы ақпарат көрсетілуі тиіс.</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Өндірістік жоспар</a:t>
            </a:r>
            <a:endParaRPr lang="ru-RU" dirty="0"/>
          </a:p>
        </p:txBody>
      </p:sp>
      <p:sp>
        <p:nvSpPr>
          <p:cNvPr id="3" name="Содержимое 2"/>
          <p:cNvSpPr>
            <a:spLocks noGrp="1"/>
          </p:cNvSpPr>
          <p:nvPr>
            <p:ph idx="1"/>
          </p:nvPr>
        </p:nvSpPr>
        <p:spPr>
          <a:xfrm>
            <a:off x="642910" y="1857364"/>
            <a:ext cx="7858180" cy="4543436"/>
          </a:xfrm>
        </p:spPr>
        <p:txBody>
          <a:bodyPr/>
          <a:lstStyle/>
          <a:p>
            <a:pPr marL="0" indent="228600" algn="just">
              <a:lnSpc>
                <a:spcPct val="100000"/>
              </a:lnSpc>
              <a:spcBef>
                <a:spcPts val="0"/>
              </a:spcBef>
              <a:buNone/>
            </a:pPr>
            <a:r>
              <a:rPr lang="kk-KZ" dirty="0" smtClean="0">
                <a:latin typeface="Times New Roman" pitchFamily="18" charset="0"/>
                <a:cs typeface="Times New Roman" pitchFamily="18" charset="0"/>
              </a:rPr>
              <a:t>Өздерін өз күшімен орындау көзделіп отырған операциялар бойынша өндірістік ағымдардың сұлбасын, өндірістік жабдықтың, шикізат пен материалдардың тізімін, соған қоса жеткізушілерді (атауын, мекенжайын, жеткізу шарттарын), жуықтап алынған бағасын көрсетумен, сондай-ақ келешекте қажет болуы мүмкін өндірістік жабдықтың тізімін беру қажет. Ақыры, бұл бөлімде өнімнің шығарылуын қаншалықты жылдам түрде арттырып немесе қысқартуға болатыны жайлы мəселелер көрінісін табуы тиіс.</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Ұйымдастыру жоспары</a:t>
            </a:r>
            <a:endParaRPr lang="ru-RU" dirty="0"/>
          </a:p>
        </p:txBody>
      </p:sp>
      <p:sp>
        <p:nvSpPr>
          <p:cNvPr id="3" name="Содержимое 2"/>
          <p:cNvSpPr>
            <a:spLocks noGrp="1"/>
          </p:cNvSpPr>
          <p:nvPr>
            <p:ph idx="1"/>
          </p:nvPr>
        </p:nvSpPr>
        <p:spPr>
          <a:xfrm>
            <a:off x="500034" y="1857364"/>
            <a:ext cx="8215370" cy="4543436"/>
          </a:xfrm>
        </p:spPr>
        <p:txBody>
          <a:bodyPr>
            <a:normAutofit fontScale="92500" lnSpcReduction="20000"/>
          </a:bodyPr>
          <a:lstStyle/>
          <a:p>
            <a:pPr marL="0" indent="228600" algn="just">
              <a:lnSpc>
                <a:spcPct val="110000"/>
              </a:lnSpc>
              <a:spcBef>
                <a:spcPts val="0"/>
              </a:spcBef>
              <a:buNone/>
            </a:pPr>
            <a:r>
              <a:rPr lang="ru-RU" dirty="0" err="1" smtClean="0">
                <a:latin typeface="Times New Roman" pitchFamily="18" charset="0"/>
                <a:cs typeface="Times New Roman" pitchFamily="18" charset="0"/>
              </a:rPr>
              <a:t>Бұл бөлімде бизнестің меншік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түрі көрсетіледі: бұл жеке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кəсіпкер </a:t>
            </a:r>
            <a:r>
              <a:rPr lang="ru-RU" dirty="0" smtClean="0">
                <a:latin typeface="Times New Roman" pitchFamily="18" charset="0"/>
                <a:cs typeface="Times New Roman" pitchFamily="18" charset="0"/>
              </a:rPr>
              <a:t>бола </a:t>
            </a:r>
            <a:r>
              <a:rPr lang="ru-RU" dirty="0" err="1" smtClean="0">
                <a:latin typeface="Times New Roman" pitchFamily="18" charset="0"/>
                <a:cs typeface="Times New Roman" pitchFamily="18" charset="0"/>
              </a:rPr>
              <a:t>ма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жекеменшік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кəсіпорын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серіктестік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Егер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серіктестік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болса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өздеріне негізделген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шарттарды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келтіру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қажет.</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Келешек бизнестің құрылымдық ұйымдастырылуы (құрылымы) көрсетіледі. Қызметкерлердің саны туралы жəне штаттың кеңейтілуі туралы, ма мандарды оқыту мен даярлау туралы, сондай-ақ кеңес берушілерді, кеңесшілерді, менеджерлерді тарту туралы мəліметтер беріледі. Бұдан əрі кəсіпорынға жетекшілік ету мен басқару мəселелері қаралады. Басқарушы топтың қандай ұстаным бойынша құрылғаны түсіндіріледі жəне оның əрбір мүшесінің рөлі суреттеледі. Басқарушы топтың барлық мүшелерінің өмірбаяны бойынша қысқаша мəліметтер келтіріледі. Бүкіл команданың білімі мен біліктілігіне талдау жүргізіледі.</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Қаржылық жоспар</a:t>
            </a:r>
            <a:endParaRPr lang="ru-RU" dirty="0"/>
          </a:p>
        </p:txBody>
      </p:sp>
      <p:sp>
        <p:nvSpPr>
          <p:cNvPr id="3" name="Содержимое 2"/>
          <p:cNvSpPr>
            <a:spLocks noGrp="1"/>
          </p:cNvSpPr>
          <p:nvPr>
            <p:ph idx="1"/>
          </p:nvPr>
        </p:nvSpPr>
        <p:spPr>
          <a:xfrm>
            <a:off x="571472" y="2057400"/>
            <a:ext cx="7929618" cy="4343400"/>
          </a:xfrm>
        </p:spPr>
        <p:txBody>
          <a:bodyPr>
            <a:normAutofit fontScale="92500"/>
          </a:bodyPr>
          <a:lstStyle/>
          <a:p>
            <a:pPr marL="0" indent="228600" algn="just">
              <a:lnSpc>
                <a:spcPct val="110000"/>
              </a:lnSpc>
              <a:spcBef>
                <a:spcPts val="0"/>
              </a:spcBef>
              <a:buNone/>
            </a:pPr>
            <a:r>
              <a:rPr lang="ru-RU" dirty="0" err="1" smtClean="0">
                <a:latin typeface="Times New Roman" pitchFamily="18" charset="0"/>
                <a:cs typeface="Times New Roman" pitchFamily="18" charset="0"/>
              </a:rPr>
              <a:t>Қаржылық жоспар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бизнес-жоспардың құрамдас бөлігі 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Қаржылық жоспардың негізгі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көрсеткіштеріне сатудың көлемі, пайда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капиталдың айналымы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өзіндік құн жəне </a:t>
            </a:r>
            <a:r>
              <a:rPr lang="ru-RU" dirty="0" smtClean="0">
                <a:latin typeface="Times New Roman" pitchFamily="18" charset="0"/>
                <a:cs typeface="Times New Roman" pitchFamily="18" charset="0"/>
              </a:rPr>
              <a:t>т.б. </a:t>
            </a:r>
            <a:r>
              <a:rPr lang="ru-RU" dirty="0" err="1" smtClean="0">
                <a:latin typeface="Times New Roman" pitchFamily="18" charset="0"/>
                <a:cs typeface="Times New Roman" pitchFamily="18" charset="0"/>
              </a:rPr>
              <a:t>жатады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Қаржылық жоспар</a:t>
            </a:r>
            <a:r>
              <a:rPr lang="ru-RU" dirty="0" smtClean="0">
                <a:latin typeface="Times New Roman" pitchFamily="18" charset="0"/>
                <a:cs typeface="Times New Roman" pitchFamily="18" charset="0"/>
              </a:rPr>
              <a:t> 3-5 </a:t>
            </a:r>
            <a:r>
              <a:rPr lang="ru-RU" dirty="0" err="1" smtClean="0">
                <a:latin typeface="Times New Roman" pitchFamily="18" charset="0"/>
                <a:cs typeface="Times New Roman" pitchFamily="18" charset="0"/>
              </a:rPr>
              <a:t>жылға арнап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жəне оған мыналар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жатады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табыс</a:t>
            </a:r>
            <a:r>
              <a:rPr lang="ru-RU" dirty="0" smtClean="0">
                <a:latin typeface="Times New Roman" pitchFamily="18" charset="0"/>
                <a:cs typeface="Times New Roman" pitchFamily="18" charset="0"/>
              </a:rPr>
              <a:t> пен </a:t>
            </a:r>
            <a:r>
              <a:rPr lang="ru-RU" dirty="0" err="1" smtClean="0">
                <a:latin typeface="Times New Roman" pitchFamily="18" charset="0"/>
                <a:cs typeface="Times New Roman" pitchFamily="18" charset="0"/>
              </a:rPr>
              <a:t>шығынның болжамы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ақшалай түсімдер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төлемдердің болжамы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алғашқы жылға арналған баланстың болжамы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Қаржылық жоспарды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кезінде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нақты ақша ағымының (қолма-қол ақша ағымының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жағдайына, кəсіпорынның тұрақтылығына, қаражат көздері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қаражаттың пайдаланылуына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талдау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Залалсыздық нүктесі белгіленеді</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Қоршаған ортаның аспектілері</a:t>
            </a:r>
            <a:r>
              <a:rPr lang="ru-RU" b="1" dirty="0" smtClean="0"/>
              <a:t>, </a:t>
            </a:r>
            <a:r>
              <a:rPr lang="ru-RU" b="1" dirty="0" err="1" smtClean="0"/>
              <a:t>əлеуметтік аспектілер</a:t>
            </a:r>
            <a:endParaRPr lang="ru-RU" dirty="0"/>
          </a:p>
        </p:txBody>
      </p:sp>
      <p:sp>
        <p:nvSpPr>
          <p:cNvPr id="3" name="Содержимое 2"/>
          <p:cNvSpPr>
            <a:spLocks noGrp="1"/>
          </p:cNvSpPr>
          <p:nvPr>
            <p:ph idx="1"/>
          </p:nvPr>
        </p:nvSpPr>
        <p:spPr>
          <a:xfrm>
            <a:off x="500034" y="2057400"/>
            <a:ext cx="8072494" cy="4343400"/>
          </a:xfrm>
        </p:spPr>
        <p:txBody>
          <a:bodyPr/>
          <a:lstStyle/>
          <a:p>
            <a:pPr marL="0" indent="228600" algn="just">
              <a:lnSpc>
                <a:spcPct val="100000"/>
              </a:lnSpc>
              <a:spcBef>
                <a:spcPts val="0"/>
              </a:spcBef>
              <a:buNone/>
            </a:pPr>
            <a:r>
              <a:rPr lang="ru-RU" dirty="0" err="1" smtClean="0">
                <a:latin typeface="Times New Roman" pitchFamily="18" charset="0"/>
                <a:cs typeface="Times New Roman" pitchFamily="18" charset="0"/>
              </a:rPr>
              <a:t>Бизнес-жоспардың бұл бөлігінде өнім өндірудің қоршаған ортаға тигізетін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əсері талданады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Нақты жағымды жəне жағымсыз жақтары, сондай-ақ мемлекеттің осындай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өндіріспен байланысты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қоршаған ортаны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қорғау жөніндегі талаптары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бағаланады.</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Өндірістің əлеуметтік аспектілеріне де баға беру қажет. Олар жоспар өздеріне арнап жасалып отырған негізгі топтардың бірі ретінде мемлекеттік органдар немесе заң шығарушылар болып отырған болса, ерекше маңызды болып табылады.</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Тəуекелдікті бағалау</a:t>
            </a:r>
            <a:endParaRPr lang="ru-RU" dirty="0"/>
          </a:p>
        </p:txBody>
      </p:sp>
      <p:sp>
        <p:nvSpPr>
          <p:cNvPr id="3" name="Содержимое 2"/>
          <p:cNvSpPr>
            <a:spLocks noGrp="1"/>
          </p:cNvSpPr>
          <p:nvPr>
            <p:ph idx="1"/>
          </p:nvPr>
        </p:nvSpPr>
        <p:spPr>
          <a:xfrm>
            <a:off x="500034" y="1785926"/>
            <a:ext cx="8286808" cy="4614874"/>
          </a:xfrm>
        </p:spPr>
        <p:txBody>
          <a:bodyPr>
            <a:normAutofit fontScale="77500" lnSpcReduction="20000"/>
          </a:bodyPr>
          <a:lstStyle/>
          <a:p>
            <a:pPr marL="0" indent="228600" algn="just">
              <a:lnSpc>
                <a:spcPct val="120000"/>
              </a:lnSpc>
              <a:spcBef>
                <a:spcPts val="0"/>
              </a:spcBef>
              <a:buNone/>
            </a:pPr>
            <a:r>
              <a:rPr lang="ru-RU" dirty="0" err="1" smtClean="0">
                <a:latin typeface="Times New Roman" pitchFamily="18" charset="0"/>
                <a:cs typeface="Times New Roman" pitchFamily="18" charset="0"/>
              </a:rPr>
              <a:t>Əрбір жаңа жобаның жолында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жүзеге асырылуына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қауіп төндіретін белгілі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түрдегі қиындықтар кездесіп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отырады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Қауіп-қатер бəсекелестерден, </a:t>
            </a:r>
            <a:r>
              <a:rPr lang="ru-RU" dirty="0" smtClean="0">
                <a:latin typeface="Times New Roman" pitchFamily="18" charset="0"/>
                <a:cs typeface="Times New Roman" pitchFamily="18" charset="0"/>
              </a:rPr>
              <a:t>маркетинг пен </a:t>
            </a:r>
            <a:r>
              <a:rPr lang="ru-RU" dirty="0" err="1" smtClean="0">
                <a:latin typeface="Times New Roman" pitchFamily="18" charset="0"/>
                <a:cs typeface="Times New Roman" pitchFamily="18" charset="0"/>
              </a:rPr>
              <a:t>өндірістік саясат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саласындағы қате есептеулерден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басқарушы мамандарды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іріктеудегі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қателіктерден туындап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отыруы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Сондай-ақ, техникалық </a:t>
            </a:r>
            <a:r>
              <a:rPr lang="ru-RU" dirty="0" smtClean="0">
                <a:latin typeface="Times New Roman" pitchFamily="18" charset="0"/>
                <a:cs typeface="Times New Roman" pitchFamily="18" charset="0"/>
              </a:rPr>
              <a:t>прогресс те </a:t>
            </a:r>
            <a:r>
              <a:rPr lang="ru-RU" dirty="0" err="1" smtClean="0">
                <a:latin typeface="Times New Roman" pitchFamily="18" charset="0"/>
                <a:cs typeface="Times New Roman" pitchFamily="18" charset="0"/>
              </a:rPr>
              <a:t>қауіпті болуы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жаңа өнертабысты дереу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ескіртіп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жіберуі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мүмкін</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Кəсіпкер үшін мұндай қиындықтарды алдын-ала болжап жəне соларды жеңу стратегиясын алдын-ала əзірлеп қою өте маңызды. Бизнес үшін тəуекелдермен байланысты болып келетін басты жағдайлар қарапайым жəне объективті түрде көрсетілуі тиіс.</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dirty="0" smtClean="0">
                <a:latin typeface="Times New Roman" pitchFamily="18" charset="0"/>
                <a:cs typeface="Times New Roman" pitchFamily="18" charset="0"/>
              </a:rPr>
              <a:t>Әлеуетті тəуекелді сəттер туындаған жағдайда əрекет ету стратегиясын əзірлеп жəне солардан шығу жолдарын алдын-ала болжап отырған пайдалы. Әлеуетті инвестордың алдында баламалы бағдарламалар мен стратегиялардың болуы кəсіпкердің орын алуы мүмкін қиындықтарды білетініне жəне соларға əзір екендігіне сендіретін болады.</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t>Кәсіпкердің келесі тәуекелдерді есепке алғаны дұрыс:</a:t>
            </a:r>
            <a:endParaRPr lang="ru-RU" dirty="0"/>
          </a:p>
        </p:txBody>
      </p:sp>
      <p:sp>
        <p:nvSpPr>
          <p:cNvPr id="3" name="Содержимое 2"/>
          <p:cNvSpPr>
            <a:spLocks noGrp="1"/>
          </p:cNvSpPr>
          <p:nvPr>
            <p:ph idx="1"/>
          </p:nvPr>
        </p:nvSpPr>
        <p:spPr>
          <a:xfrm>
            <a:off x="571472" y="1857364"/>
            <a:ext cx="8143932" cy="4543436"/>
          </a:xfrm>
        </p:spPr>
        <p:txBody>
          <a:bodyPr>
            <a:normAutofit fontScale="85000" lnSpcReduction="10000"/>
          </a:bodyPr>
          <a:lstStyle/>
          <a:p>
            <a:pPr marL="0" indent="0" algn="just">
              <a:lnSpc>
                <a:spcPct val="120000"/>
              </a:lnSpc>
              <a:spcBef>
                <a:spcPts val="0"/>
              </a:spcBef>
              <a:buNone/>
            </a:pPr>
            <a:r>
              <a:rPr lang="kk-KZ" b="1" dirty="0" smtClean="0">
                <a:latin typeface="Times New Roman" pitchFamily="18" charset="0"/>
                <a:cs typeface="Times New Roman" pitchFamily="18" charset="0"/>
              </a:rPr>
              <a:t>1. Қаржылық. </a:t>
            </a:r>
            <a:r>
              <a:rPr lang="kk-KZ" dirty="0" smtClean="0">
                <a:latin typeface="Times New Roman" pitchFamily="18" charset="0"/>
                <a:cs typeface="Times New Roman" pitchFamily="18" charset="0"/>
              </a:rPr>
              <a:t>Бұл тәуекелдер төмендегілерге байланысты болуы мүмкін:</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kk-KZ" b="1" dirty="0" smtClean="0">
                <a:latin typeface="Times New Roman" pitchFamily="18" charset="0"/>
                <a:cs typeface="Times New Roman" pitchFamily="18" charset="0"/>
              </a:rPr>
              <a:t>2. Операциялық. </a:t>
            </a:r>
            <a:r>
              <a:rPr lang="kk-KZ" dirty="0" smtClean="0">
                <a:latin typeface="Times New Roman" pitchFamily="18" charset="0"/>
                <a:cs typeface="Times New Roman" pitchFamily="18" charset="0"/>
              </a:rPr>
              <a:t>Бұл тәуекелдер өндірістік процесте туындауы мүмкін.</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kk-KZ" b="1" dirty="0" smtClean="0">
                <a:latin typeface="Times New Roman" pitchFamily="18" charset="0"/>
                <a:cs typeface="Times New Roman" pitchFamily="18" charset="0"/>
              </a:rPr>
              <a:t>3. Экологиялық.</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kk-KZ" b="1" dirty="0" smtClean="0">
                <a:latin typeface="Times New Roman" pitchFamily="18" charset="0"/>
                <a:cs typeface="Times New Roman" pitchFamily="18" charset="0"/>
              </a:rPr>
              <a:t>4. Әлеуметтік. </a:t>
            </a:r>
            <a:r>
              <a:rPr lang="kk-KZ" dirty="0" smtClean="0">
                <a:latin typeface="Times New Roman" pitchFamily="18" charset="0"/>
                <a:cs typeface="Times New Roman" pitchFamily="18" charset="0"/>
              </a:rPr>
              <a:t>Бизнес орналасқан жердің маңында тұратын немесе жұмыс істейтін тұлғалардың орналасқан жерге көңілі толмау тәуекелі.</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ru-RU" b="1" dirty="0" smtClean="0">
                <a:latin typeface="Times New Roman" pitchFamily="18" charset="0"/>
                <a:cs typeface="Times New Roman" pitchFamily="18" charset="0"/>
              </a:rPr>
              <a:t>5. </a:t>
            </a:r>
            <a:r>
              <a:rPr lang="ru-RU" b="1" dirty="0" err="1" smtClean="0">
                <a:latin typeface="Times New Roman" pitchFamily="18" charset="0"/>
                <a:cs typeface="Times New Roman" pitchFamily="18" charset="0"/>
              </a:rPr>
              <a:t>Қылмыстық.</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ru-RU" dirty="0" err="1" smtClean="0">
                <a:latin typeface="Times New Roman" pitchFamily="18" charset="0"/>
                <a:cs typeface="Times New Roman" pitchFamily="18" charset="0"/>
              </a:rPr>
              <a:t>a</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Кәсіпкердің заңды бұзу тәуекелі, мысалы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Салық Кодексі</a:t>
            </a:r>
            <a:r>
              <a:rPr lang="ru-RU" dirty="0" smtClean="0">
                <a:latin typeface="Times New Roman" pitchFamily="18" charset="0"/>
                <a:cs typeface="Times New Roman" pitchFamily="18" charset="0"/>
              </a:rPr>
              <a:t>.</a:t>
            </a:r>
          </a:p>
          <a:p>
            <a:pPr marL="0" indent="0" algn="just">
              <a:lnSpc>
                <a:spcPct val="120000"/>
              </a:lnSpc>
              <a:spcBef>
                <a:spcPts val="0"/>
              </a:spcBef>
              <a:buNone/>
            </a:pPr>
            <a:r>
              <a:rPr lang="ru-RU" dirty="0" err="1" smtClean="0">
                <a:latin typeface="Times New Roman" pitchFamily="18" charset="0"/>
                <a:cs typeface="Times New Roman" pitchFamily="18" charset="0"/>
              </a:rPr>
              <a:t>b</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Кәсіпкерге қарсы қылмыстық әрекеттер жүргізу тәуекелі.</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ru-RU" b="1" dirty="0" smtClean="0">
                <a:latin typeface="Times New Roman" pitchFamily="18" charset="0"/>
                <a:cs typeface="Times New Roman" pitchFamily="18" charset="0"/>
              </a:rPr>
              <a:t>6. </a:t>
            </a:r>
            <a:r>
              <a:rPr lang="ru-RU" b="1" dirty="0" err="1" smtClean="0">
                <a:latin typeface="Times New Roman" pitchFamily="18" charset="0"/>
                <a:cs typeface="Times New Roman" pitchFamily="18" charset="0"/>
              </a:rPr>
              <a:t>Беделдік</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 беделін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жоғалту тәуекелі.</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ru-RU" b="1" dirty="0" smtClean="0">
                <a:latin typeface="Times New Roman" pitchFamily="18" charset="0"/>
                <a:cs typeface="Times New Roman" pitchFamily="18" charset="0"/>
              </a:rPr>
              <a:t>7. </a:t>
            </a:r>
            <a:r>
              <a:rPr lang="ru-RU" b="1" dirty="0" err="1" smtClean="0">
                <a:latin typeface="Times New Roman" pitchFamily="18" charset="0"/>
                <a:cs typeface="Times New Roman" pitchFamily="18" charset="0"/>
              </a:rPr>
              <a:t>Маркетингтік</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Клиенттің ықыласы өзгеру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бәсекелестік тартыстың шиеленісуіне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байланысты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тәуекелдер.</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Қосымшалар</a:t>
            </a:r>
            <a:endParaRPr lang="ru-RU" dirty="0"/>
          </a:p>
        </p:txBody>
      </p:sp>
      <p:sp>
        <p:nvSpPr>
          <p:cNvPr id="3" name="Содержимое 2"/>
          <p:cNvSpPr>
            <a:spLocks noGrp="1"/>
          </p:cNvSpPr>
          <p:nvPr>
            <p:ph idx="1"/>
          </p:nvPr>
        </p:nvSpPr>
        <p:spPr>
          <a:xfrm>
            <a:off x="500034" y="1928802"/>
            <a:ext cx="8072494" cy="4471998"/>
          </a:xfrm>
        </p:spPr>
        <p:txBody>
          <a:bodyPr>
            <a:normAutofit fontScale="92500" lnSpcReduction="10000"/>
          </a:bodyPr>
          <a:lstStyle/>
          <a:p>
            <a:pPr marL="0" indent="228600" algn="just">
              <a:lnSpc>
                <a:spcPct val="110000"/>
              </a:lnSpc>
              <a:spcBef>
                <a:spcPts val="0"/>
              </a:spcBef>
              <a:buNone/>
            </a:pPr>
            <a:r>
              <a:rPr lang="ru-RU" dirty="0" err="1" smtClean="0">
                <a:latin typeface="Times New Roman" pitchFamily="18" charset="0"/>
                <a:cs typeface="Times New Roman" pitchFamily="18" charset="0"/>
              </a:rPr>
              <a:t>Көп жағдайларда әлеуетті серіктестер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инвесторлар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 бизнес-жоспарда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көрсетілген фактілер</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қорытындыларға растау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ретінде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соларға құжаттарды қосарлау қажет 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жатады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Мұндай құжаттарға келісімшарттардың, лицензияның жəне </a:t>
            </a:r>
            <a:r>
              <a:rPr lang="ru-RU" dirty="0" smtClean="0">
                <a:latin typeface="Times New Roman" pitchFamily="18" charset="0"/>
                <a:cs typeface="Times New Roman" pitchFamily="18" charset="0"/>
              </a:rPr>
              <a:t>т.б. </a:t>
            </a:r>
            <a:r>
              <a:rPr lang="ru-RU" dirty="0" err="1" smtClean="0">
                <a:latin typeface="Times New Roman" pitchFamily="18" charset="0"/>
                <a:cs typeface="Times New Roman" pitchFamily="18" charset="0"/>
              </a:rPr>
              <a:t>көшірмелері, өздерінен бастапқы мəліметтер алынған құжаттардың көшірмелері, жеткізушілер</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бəсекелестердің бағалық анықтамалары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статистикалық материалдар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ғылыми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сондай-ақ маркетингтік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зерттеулердің материалдары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жəне өзге </a:t>
            </a:r>
            <a:r>
              <a:rPr lang="ru-RU" dirty="0" smtClean="0">
                <a:latin typeface="Times New Roman" pitchFamily="18" charset="0"/>
                <a:cs typeface="Times New Roman" pitchFamily="18" charset="0"/>
              </a:rPr>
              <a:t>де </a:t>
            </a:r>
            <a:r>
              <a:rPr lang="ru-RU" dirty="0" err="1" smtClean="0">
                <a:latin typeface="Times New Roman" pitchFamily="18" charset="0"/>
                <a:cs typeface="Times New Roman" pitchFamily="18" charset="0"/>
              </a:rPr>
              <a:t>көптеген нəрселер жатуы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Қосымшалардың міндетіне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бизнес-жоспарды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сендіретіндей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ақпаратпен толықтыру жатады</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Ә ртүрлі бизнес-жоспарлардың үлгілерімен «Даму» </a:t>
            </a:r>
            <a:r>
              <a:rPr lang="ru-RU" dirty="0" err="1" smtClean="0">
                <a:latin typeface="Times New Roman" pitchFamily="18" charset="0"/>
                <a:cs typeface="Times New Roman" pitchFamily="18" charset="0"/>
              </a:rPr>
              <a:t>Кәсіпкерлікті дамыту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қоры» </a:t>
            </a:r>
            <a:r>
              <a:rPr lang="ru-RU" dirty="0" smtClean="0">
                <a:latin typeface="Times New Roman" pitchFamily="18" charset="0"/>
                <a:cs typeface="Times New Roman" pitchFamily="18" charset="0"/>
              </a:rPr>
              <a:t>АҚ </a:t>
            </a:r>
            <a:r>
              <a:rPr lang="ru-RU" dirty="0" err="1" smtClean="0">
                <a:latin typeface="Times New Roman" pitchFamily="18" charset="0"/>
                <a:cs typeface="Times New Roman" pitchFamily="18" charset="0"/>
              </a:rPr>
              <a:t>www.damu.kz</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сайтынан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таныса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аласыз</a:t>
            </a:r>
            <a:r>
              <a:rPr lang="ru-RU" dirty="0" smtClean="0">
                <a:latin typeface="Times New Roman" pitchFamily="18" charset="0"/>
                <a:cs typeface="Times New Roman" pitchFamily="18" charset="0"/>
              </a:rPr>
              <a:t>.</a:t>
            </a: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Бизнес-жоспардың құрылымы</a:t>
            </a:r>
            <a:endParaRPr lang="ru-RU" dirty="0"/>
          </a:p>
        </p:txBody>
      </p:sp>
      <p:sp>
        <p:nvSpPr>
          <p:cNvPr id="3" name="Содержимое 2"/>
          <p:cNvSpPr>
            <a:spLocks noGrp="1"/>
          </p:cNvSpPr>
          <p:nvPr>
            <p:ph idx="1"/>
          </p:nvPr>
        </p:nvSpPr>
        <p:spPr>
          <a:xfrm>
            <a:off x="428596" y="1714488"/>
            <a:ext cx="8143932" cy="5000660"/>
          </a:xfrm>
        </p:spPr>
        <p:txBody>
          <a:bodyPr>
            <a:noAutofit/>
          </a:bodyPr>
          <a:lstStyle/>
          <a:p>
            <a:pPr marL="0" indent="0">
              <a:lnSpc>
                <a:spcPct val="100000"/>
              </a:lnSpc>
              <a:spcBef>
                <a:spcPts val="0"/>
              </a:spcBef>
              <a:buNone/>
            </a:pPr>
            <a:r>
              <a:rPr lang="kk-KZ" sz="1600" b="1" dirty="0" smtClean="0">
                <a:latin typeface="Times New Roman" pitchFamily="18" charset="0"/>
                <a:cs typeface="Times New Roman" pitchFamily="18" charset="0"/>
              </a:rPr>
              <a:t>Түйіндеме </a:t>
            </a:r>
            <a:endParaRPr lang="ru-RU" sz="1600" dirty="0" smtClean="0">
              <a:latin typeface="Times New Roman" pitchFamily="18" charset="0"/>
              <a:cs typeface="Times New Roman" pitchFamily="18" charset="0"/>
            </a:endParaRPr>
          </a:p>
          <a:p>
            <a:pPr marL="0" indent="0">
              <a:lnSpc>
                <a:spcPct val="100000"/>
              </a:lnSpc>
              <a:spcBef>
                <a:spcPts val="0"/>
              </a:spcBef>
              <a:buNone/>
            </a:pPr>
            <a:r>
              <a:rPr lang="kk-KZ" sz="1600" b="1" dirty="0" smtClean="0">
                <a:latin typeface="Times New Roman" pitchFamily="18" charset="0"/>
                <a:cs typeface="Times New Roman" pitchFamily="18" charset="0"/>
              </a:rPr>
              <a:t>Кіріспе </a:t>
            </a:r>
            <a:endParaRPr lang="ru-RU" sz="1600" dirty="0" smtClean="0">
              <a:latin typeface="Times New Roman" pitchFamily="18" charset="0"/>
              <a:cs typeface="Times New Roman" pitchFamily="18" charset="0"/>
            </a:endParaRPr>
          </a:p>
          <a:p>
            <a:pPr marL="0" indent="0">
              <a:lnSpc>
                <a:spcPct val="100000"/>
              </a:lnSpc>
              <a:spcBef>
                <a:spcPts val="0"/>
              </a:spcBef>
              <a:buNone/>
            </a:pPr>
            <a:r>
              <a:rPr lang="kk-KZ" sz="1600" b="1" dirty="0" smtClean="0">
                <a:latin typeface="Times New Roman" pitchFamily="18" charset="0"/>
                <a:cs typeface="Times New Roman" pitchFamily="18" charset="0"/>
              </a:rPr>
              <a:t>1. Жобаның тұжырымдамасы </a:t>
            </a:r>
            <a:endParaRPr lang="ru-RU" sz="1600" dirty="0" smtClean="0">
              <a:latin typeface="Times New Roman" pitchFamily="18" charset="0"/>
              <a:cs typeface="Times New Roman" pitchFamily="18" charset="0"/>
            </a:endParaRPr>
          </a:p>
          <a:p>
            <a:pPr marL="0" indent="0">
              <a:lnSpc>
                <a:spcPct val="100000"/>
              </a:lnSpc>
              <a:spcBef>
                <a:spcPts val="0"/>
              </a:spcBef>
              <a:buNone/>
            </a:pPr>
            <a:r>
              <a:rPr lang="kk-KZ" sz="1600" b="1" dirty="0" smtClean="0">
                <a:latin typeface="Times New Roman" pitchFamily="18" charset="0"/>
                <a:cs typeface="Times New Roman" pitchFamily="18" charset="0"/>
              </a:rPr>
              <a:t>2. Өнімнің сипаттамасы </a:t>
            </a:r>
            <a:endParaRPr lang="ru-RU" sz="1600" dirty="0" smtClean="0">
              <a:latin typeface="Times New Roman" pitchFamily="18" charset="0"/>
              <a:cs typeface="Times New Roman" pitchFamily="18" charset="0"/>
            </a:endParaRPr>
          </a:p>
          <a:p>
            <a:pPr marL="0" indent="0">
              <a:lnSpc>
                <a:spcPct val="100000"/>
              </a:lnSpc>
              <a:spcBef>
                <a:spcPts val="0"/>
              </a:spcBef>
              <a:buNone/>
            </a:pPr>
            <a:r>
              <a:rPr lang="kk-KZ" sz="1600" b="1" dirty="0" smtClean="0">
                <a:latin typeface="Times New Roman" pitchFamily="18" charset="0"/>
                <a:cs typeface="Times New Roman" pitchFamily="18" charset="0"/>
              </a:rPr>
              <a:t>3. Маркентинг және сату бағдарламасы </a:t>
            </a:r>
            <a:endParaRPr lang="ru-RU" sz="1600" dirty="0" smtClean="0">
              <a:latin typeface="Times New Roman" pitchFamily="18" charset="0"/>
              <a:cs typeface="Times New Roman" pitchFamily="18" charset="0"/>
            </a:endParaRPr>
          </a:p>
          <a:p>
            <a:pPr marL="0" indent="0">
              <a:lnSpc>
                <a:spcPct val="100000"/>
              </a:lnSpc>
              <a:spcBef>
                <a:spcPts val="0"/>
              </a:spcBef>
              <a:buNone/>
            </a:pPr>
            <a:r>
              <a:rPr lang="ru-RU" sz="1600" dirty="0" smtClean="0">
                <a:latin typeface="Times New Roman" pitchFamily="18" charset="0"/>
                <a:cs typeface="Times New Roman" pitchFamily="18" charset="0"/>
              </a:rPr>
              <a:t>3.1 </a:t>
            </a:r>
            <a:r>
              <a:rPr lang="ru-RU" sz="1600" dirty="0" err="1" smtClean="0">
                <a:latin typeface="Times New Roman" pitchFamily="18" charset="0"/>
                <a:cs typeface="Times New Roman" pitchFamily="18" charset="0"/>
              </a:rPr>
              <a:t>Нарықты бағалау және маркетингтік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зерттеу</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dirty="0" smtClean="0">
                <a:latin typeface="Times New Roman" pitchFamily="18" charset="0"/>
                <a:cs typeface="Times New Roman" pitchFamily="18" charset="0"/>
              </a:rPr>
              <a:t>3.2 Маркетинг </a:t>
            </a:r>
            <a:r>
              <a:rPr lang="ru-RU" sz="1600" dirty="0" err="1" smtClean="0">
                <a:latin typeface="Times New Roman" pitchFamily="18" charset="0"/>
                <a:cs typeface="Times New Roman" pitchFamily="18" charset="0"/>
              </a:rPr>
              <a:t>жоспары</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dirty="0" smtClean="0">
                <a:latin typeface="Times New Roman" pitchFamily="18" charset="0"/>
                <a:cs typeface="Times New Roman" pitchFamily="18" charset="0"/>
              </a:rPr>
              <a:t>3.3 </a:t>
            </a:r>
            <a:r>
              <a:rPr lang="ru-RU" sz="1600" dirty="0" err="1" smtClean="0">
                <a:latin typeface="Times New Roman" pitchFamily="18" charset="0"/>
                <a:cs typeface="Times New Roman" pitchFamily="18" charset="0"/>
              </a:rPr>
              <a:t>Сауда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жоспары</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b="1" dirty="0" smtClean="0">
                <a:latin typeface="Times New Roman" pitchFamily="18" charset="0"/>
                <a:cs typeface="Times New Roman" pitchFamily="18" charset="0"/>
              </a:rPr>
              <a:t>4. </a:t>
            </a:r>
            <a:r>
              <a:rPr lang="ru-RU" sz="1600" b="1" dirty="0" err="1" smtClean="0">
                <a:latin typeface="Times New Roman" pitchFamily="18" charset="0"/>
                <a:cs typeface="Times New Roman" pitchFamily="18" charset="0"/>
              </a:rPr>
              <a:t>Өндірістік бағдарлама</a:t>
            </a:r>
            <a:r>
              <a:rPr lang="ru-RU" sz="1600" b="1"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pPr marL="0" indent="0">
              <a:lnSpc>
                <a:spcPct val="100000"/>
              </a:lnSpc>
              <a:spcBef>
                <a:spcPts val="0"/>
              </a:spcBef>
              <a:buNone/>
            </a:pPr>
            <a:r>
              <a:rPr lang="ru-RU" sz="1600" dirty="0" smtClean="0">
                <a:latin typeface="Times New Roman" pitchFamily="18" charset="0"/>
                <a:cs typeface="Times New Roman" pitchFamily="18" charset="0"/>
              </a:rPr>
              <a:t>4.1 Ө </a:t>
            </a:r>
            <a:r>
              <a:rPr lang="ru-RU" sz="1600" dirty="0" err="1" smtClean="0">
                <a:latin typeface="Times New Roman" pitchFamily="18" charset="0"/>
                <a:cs typeface="Times New Roman" pitchFamily="18" charset="0"/>
              </a:rPr>
              <a:t>ндіріс</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жоспары</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dirty="0" smtClean="0">
                <a:latin typeface="Times New Roman" pitchFamily="18" charset="0"/>
                <a:cs typeface="Times New Roman" pitchFamily="18" charset="0"/>
              </a:rPr>
              <a:t>4.2 </a:t>
            </a:r>
            <a:r>
              <a:rPr lang="ru-RU" sz="1600" dirty="0" err="1" smtClean="0">
                <a:latin typeface="Times New Roman" pitchFamily="18" charset="0"/>
                <a:cs typeface="Times New Roman" pitchFamily="18" charset="0"/>
              </a:rPr>
              <a:t>Шикізат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және материалдар</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b="1" dirty="0" smtClean="0">
                <a:latin typeface="Times New Roman" pitchFamily="18" charset="0"/>
                <a:cs typeface="Times New Roman" pitchFamily="18" charset="0"/>
              </a:rPr>
              <a:t>5. </a:t>
            </a:r>
            <a:r>
              <a:rPr lang="ru-RU" sz="1600" b="1" dirty="0" err="1" smtClean="0">
                <a:latin typeface="Times New Roman" pitchFamily="18" charset="0"/>
                <a:cs typeface="Times New Roman" pitchFamily="18" charset="0"/>
              </a:rPr>
              <a:t>Техникалық жоспарлау</a:t>
            </a:r>
            <a:r>
              <a:rPr lang="ru-RU" sz="1600" b="1"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pPr marL="0" indent="0">
              <a:lnSpc>
                <a:spcPct val="100000"/>
              </a:lnSpc>
              <a:spcBef>
                <a:spcPts val="0"/>
              </a:spcBef>
              <a:buNone/>
            </a:pPr>
            <a:r>
              <a:rPr lang="ru-RU" sz="1600" dirty="0" smtClean="0">
                <a:latin typeface="Times New Roman" pitchFamily="18" charset="0"/>
                <a:cs typeface="Times New Roman" pitchFamily="18" charset="0"/>
              </a:rPr>
              <a:t>5.1 Ө </a:t>
            </a:r>
            <a:r>
              <a:rPr lang="ru-RU" sz="1600" dirty="0" err="1" smtClean="0">
                <a:latin typeface="Times New Roman" pitchFamily="18" charset="0"/>
                <a:cs typeface="Times New Roman" pitchFamily="18" charset="0"/>
              </a:rPr>
              <a:t>ндірістің технологиялық процесі</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dirty="0" smtClean="0">
                <a:latin typeface="Times New Roman" pitchFamily="18" charset="0"/>
                <a:cs typeface="Times New Roman" pitchFamily="18" charset="0"/>
              </a:rPr>
              <a:t>5.2 </a:t>
            </a:r>
            <a:r>
              <a:rPr lang="ru-RU" sz="1600" dirty="0" err="1" smtClean="0">
                <a:latin typeface="Times New Roman" pitchFamily="18" charset="0"/>
                <a:cs typeface="Times New Roman" pitchFamily="18" charset="0"/>
              </a:rPr>
              <a:t>Ғимараттар </a:t>
            </a:r>
            <a:r>
              <a:rPr lang="ru-RU" sz="1600" dirty="0" smtClean="0">
                <a:latin typeface="Times New Roman" pitchFamily="18" charset="0"/>
                <a:cs typeface="Times New Roman" pitchFamily="18" charset="0"/>
              </a:rPr>
              <a:t>мен </a:t>
            </a:r>
            <a:r>
              <a:rPr lang="ru-RU" sz="1600" dirty="0" err="1" smtClean="0">
                <a:latin typeface="Times New Roman" pitchFamily="18" charset="0"/>
                <a:cs typeface="Times New Roman" pitchFamily="18" charset="0"/>
              </a:rPr>
              <a:t>құрылыстар</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dirty="0" smtClean="0">
                <a:latin typeface="Times New Roman" pitchFamily="18" charset="0"/>
                <a:cs typeface="Times New Roman" pitchFamily="18" charset="0"/>
              </a:rPr>
              <a:t>5.3 </a:t>
            </a:r>
            <a:r>
              <a:rPr lang="ru-RU" sz="1600" dirty="0" err="1" smtClean="0">
                <a:latin typeface="Times New Roman" pitchFamily="18" charset="0"/>
                <a:cs typeface="Times New Roman" pitchFamily="18" charset="0"/>
              </a:rPr>
              <a:t>Жабдықтар </a:t>
            </a:r>
            <a:r>
              <a:rPr lang="ru-RU" sz="1600" dirty="0" smtClean="0">
                <a:latin typeface="Times New Roman" pitchFamily="18" charset="0"/>
                <a:cs typeface="Times New Roman" pitchFamily="18" charset="0"/>
              </a:rPr>
              <a:t>мен </a:t>
            </a:r>
            <a:r>
              <a:rPr lang="ru-RU" sz="1600" dirty="0" err="1" smtClean="0">
                <a:latin typeface="Times New Roman" pitchFamily="18" charset="0"/>
                <a:cs typeface="Times New Roman" pitchFamily="18" charset="0"/>
              </a:rPr>
              <a:t>құрал-саймандар</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dirty="0" smtClean="0">
                <a:latin typeface="Times New Roman" pitchFamily="18" charset="0"/>
                <a:cs typeface="Times New Roman" pitchFamily="18" charset="0"/>
              </a:rPr>
              <a:t>5.4 </a:t>
            </a:r>
            <a:r>
              <a:rPr lang="ru-RU" sz="1600" dirty="0" err="1" smtClean="0">
                <a:latin typeface="Times New Roman" pitchFamily="18" charset="0"/>
                <a:cs typeface="Times New Roman" pitchFamily="18" charset="0"/>
              </a:rPr>
              <a:t>Коммуникациялық инфрақұрылымдар</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b="1" dirty="0" smtClean="0">
                <a:latin typeface="Times New Roman" pitchFamily="18" charset="0"/>
                <a:cs typeface="Times New Roman" pitchFamily="18" charset="0"/>
              </a:rPr>
              <a:t>6. </a:t>
            </a:r>
            <a:r>
              <a:rPr lang="ru-RU" sz="1600" b="1" dirty="0" err="1" smtClean="0">
                <a:latin typeface="Times New Roman" pitchFamily="18" charset="0"/>
                <a:cs typeface="Times New Roman" pitchFamily="18" charset="0"/>
              </a:rPr>
              <a:t>Ұйымдастыру, басқару және қызметкерлер</a:t>
            </a:r>
            <a:r>
              <a:rPr lang="ru-RU" sz="1600" b="1"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pPr marL="0" indent="0">
              <a:lnSpc>
                <a:spcPct val="100000"/>
              </a:lnSpc>
              <a:spcBef>
                <a:spcPts val="0"/>
              </a:spcBef>
              <a:buNone/>
            </a:pPr>
            <a:r>
              <a:rPr lang="ru-RU" sz="1600" dirty="0" smtClean="0">
                <a:latin typeface="Times New Roman" pitchFamily="18" charset="0"/>
                <a:cs typeface="Times New Roman" pitchFamily="18" charset="0"/>
              </a:rPr>
              <a:t>6.1 </a:t>
            </a:r>
            <a:r>
              <a:rPr lang="ru-RU" sz="1600" dirty="0" err="1" smtClean="0">
                <a:latin typeface="Times New Roman" pitchFamily="18" charset="0"/>
                <a:cs typeface="Times New Roman" pitchFamily="18" charset="0"/>
              </a:rPr>
              <a:t>Ұйымдастырушылық құрылымы</a:t>
            </a:r>
            <a:r>
              <a:rPr lang="ru-RU" sz="1600" dirty="0" smtClean="0">
                <a:latin typeface="Times New Roman" pitchFamily="18" charset="0"/>
                <a:cs typeface="Times New Roman" pitchFamily="18" charset="0"/>
              </a:rPr>
              <a:t> </a:t>
            </a:r>
          </a:p>
          <a:p>
            <a:pPr marL="0" indent="0">
              <a:lnSpc>
                <a:spcPct val="100000"/>
              </a:lnSpc>
              <a:spcBef>
                <a:spcPts val="0"/>
              </a:spcBef>
              <a:buNone/>
            </a:pPr>
            <a:r>
              <a:rPr lang="ru-RU" sz="1600" dirty="0" smtClean="0">
                <a:latin typeface="Times New Roman" pitchFamily="18" charset="0"/>
                <a:cs typeface="Times New Roman" pitchFamily="18" charset="0"/>
              </a:rPr>
              <a:t>6.2. </a:t>
            </a:r>
            <a:r>
              <a:rPr lang="ru-RU" sz="1600" dirty="0" err="1" smtClean="0">
                <a:latin typeface="Times New Roman" pitchFamily="18" charset="0"/>
                <a:cs typeface="Times New Roman" pitchFamily="18" charset="0"/>
              </a:rPr>
              <a:t>Кадрлық саясат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және қызметкерлерге кеткен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шығынды бағалау</a:t>
            </a:r>
            <a:r>
              <a:rPr lang="ru-RU" sz="1600" dirty="0" smtClean="0">
                <a:latin typeface="Times New Roman" pitchFamily="18" charset="0"/>
                <a:cs typeface="Times New Roman" pitchFamily="18" charset="0"/>
              </a:rPr>
              <a:t> </a:t>
            </a:r>
          </a:p>
          <a:p>
            <a:pPr marL="0" indent="0">
              <a:lnSpc>
                <a:spcPct val="100000"/>
              </a:lnSpc>
              <a:spcBef>
                <a:spcPts val="0"/>
              </a:spcBef>
              <a:buNone/>
            </a:pPr>
            <a:endParaRPr lang="ru-RU" sz="16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642894"/>
            <a:ext cx="8001056" cy="6000816"/>
          </a:xfrm>
        </p:spPr>
        <p:txBody>
          <a:bodyPr>
            <a:noAutofit/>
          </a:bodyPr>
          <a:lstStyle/>
          <a:p>
            <a:pPr marL="0" indent="0">
              <a:lnSpc>
                <a:spcPct val="100000"/>
              </a:lnSpc>
              <a:spcBef>
                <a:spcPts val="0"/>
              </a:spcBef>
              <a:buNone/>
            </a:pPr>
            <a:r>
              <a:rPr lang="ru-RU" sz="1400" b="1" dirty="0" smtClean="0">
                <a:latin typeface="Times New Roman" pitchFamily="18" charset="0"/>
                <a:cs typeface="Times New Roman" pitchFamily="18" charset="0"/>
              </a:rPr>
              <a:t>7. </a:t>
            </a:r>
            <a:r>
              <a:rPr lang="ru-RU" sz="1400" b="1" dirty="0" err="1" smtClean="0">
                <a:latin typeface="Times New Roman" pitchFamily="18" charset="0"/>
                <a:cs typeface="Times New Roman" pitchFamily="18" charset="0"/>
              </a:rPr>
              <a:t>Жобаны</a:t>
            </a:r>
            <a:r>
              <a:rPr lang="ru-RU" sz="1400" b="1" dirty="0" smtClean="0">
                <a:latin typeface="Times New Roman" pitchFamily="18" charset="0"/>
                <a:cs typeface="Times New Roman" pitchFamily="18" charset="0"/>
              </a:rPr>
              <a:t> </a:t>
            </a:r>
            <a:r>
              <a:rPr lang="ru-RU" sz="1400" b="1" dirty="0" err="1" smtClean="0">
                <a:latin typeface="Times New Roman" pitchFamily="18" charset="0"/>
                <a:cs typeface="Times New Roman" pitchFamily="18" charset="0"/>
              </a:rPr>
              <a:t>жүзеге асыру</a:t>
            </a:r>
            <a:r>
              <a:rPr lang="ru-RU" sz="1400"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marL="0" indent="0">
              <a:lnSpc>
                <a:spcPct val="100000"/>
              </a:lnSpc>
              <a:spcBef>
                <a:spcPts val="0"/>
              </a:spcBef>
              <a:buNone/>
            </a:pPr>
            <a:r>
              <a:rPr lang="ru-RU" sz="1400" dirty="0" smtClean="0">
                <a:latin typeface="Times New Roman" pitchFamily="18" charset="0"/>
                <a:cs typeface="Times New Roman" pitchFamily="18" charset="0"/>
              </a:rPr>
              <a:t>7.1 </a:t>
            </a:r>
            <a:r>
              <a:rPr lang="ru-RU" sz="1400" dirty="0" err="1" smtClean="0">
                <a:latin typeface="Times New Roman" pitchFamily="18" charset="0"/>
                <a:cs typeface="Times New Roman" pitchFamily="18" charset="0"/>
              </a:rPr>
              <a:t>Жүзеге асыру</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жоспары</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7.2 </a:t>
            </a:r>
            <a:r>
              <a:rPr lang="ru-RU" sz="1400" dirty="0" err="1" smtClean="0">
                <a:latin typeface="Times New Roman" pitchFamily="18" charset="0"/>
                <a:cs typeface="Times New Roman" pitchFamily="18" charset="0"/>
              </a:rPr>
              <a:t>Жобаны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жүзеге асыруға кеткен</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шығындар</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b="1" dirty="0" smtClean="0">
                <a:latin typeface="Times New Roman" pitchFamily="18" charset="0"/>
                <a:cs typeface="Times New Roman" pitchFamily="18" charset="0"/>
              </a:rPr>
              <a:t>8. </a:t>
            </a:r>
            <a:r>
              <a:rPr lang="ru-RU" sz="1400" b="1" dirty="0" err="1" smtClean="0">
                <a:latin typeface="Times New Roman" pitchFamily="18" charset="0"/>
                <a:cs typeface="Times New Roman" pitchFamily="18" charset="0"/>
              </a:rPr>
              <a:t>Пайдалану</a:t>
            </a:r>
            <a:r>
              <a:rPr lang="ru-RU" sz="1400" b="1" dirty="0" smtClean="0">
                <a:latin typeface="Times New Roman" pitchFamily="18" charset="0"/>
                <a:cs typeface="Times New Roman" pitchFamily="18" charset="0"/>
              </a:rPr>
              <a:t> </a:t>
            </a:r>
            <a:r>
              <a:rPr lang="ru-RU" sz="1400" b="1" dirty="0" err="1" smtClean="0">
                <a:latin typeface="Times New Roman" pitchFamily="18" charset="0"/>
                <a:cs typeface="Times New Roman" pitchFamily="18" charset="0"/>
              </a:rPr>
              <a:t>шығыны</a:t>
            </a:r>
            <a:r>
              <a:rPr lang="ru-RU" sz="1400"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marL="0" indent="0">
              <a:lnSpc>
                <a:spcPct val="100000"/>
              </a:lnSpc>
              <a:spcBef>
                <a:spcPts val="0"/>
              </a:spcBef>
              <a:buNone/>
            </a:pPr>
            <a:r>
              <a:rPr lang="ru-RU" sz="1400" dirty="0" smtClean="0">
                <a:latin typeface="Times New Roman" pitchFamily="18" charset="0"/>
                <a:cs typeface="Times New Roman" pitchFamily="18" charset="0"/>
              </a:rPr>
              <a:t>8.1 </a:t>
            </a:r>
            <a:r>
              <a:rPr lang="ru-RU" sz="1400" dirty="0" err="1" smtClean="0">
                <a:latin typeface="Times New Roman" pitchFamily="18" charset="0"/>
                <a:cs typeface="Times New Roman" pitchFamily="18" charset="0"/>
              </a:rPr>
              <a:t>Шикізат</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және материалдар</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8.2 </a:t>
            </a:r>
            <a:r>
              <a:rPr lang="ru-RU" sz="1400" dirty="0" err="1" smtClean="0">
                <a:latin typeface="Times New Roman" pitchFamily="18" charset="0"/>
                <a:cs typeface="Times New Roman" pitchFamily="18" charset="0"/>
              </a:rPr>
              <a:t>Орамасына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кеткен</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шығындар</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8.3 </a:t>
            </a:r>
            <a:r>
              <a:rPr lang="ru-RU" sz="1400" dirty="0" err="1" smtClean="0">
                <a:latin typeface="Times New Roman" pitchFamily="18" charset="0"/>
                <a:cs typeface="Times New Roman" pitchFamily="18" charset="0"/>
              </a:rPr>
              <a:t>Коммуналдық шығындар</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8.4 </a:t>
            </a:r>
            <a:r>
              <a:rPr lang="ru-RU" sz="1400" dirty="0" err="1" smtClean="0">
                <a:latin typeface="Times New Roman" pitchFamily="18" charset="0"/>
                <a:cs typeface="Times New Roman" pitchFamily="18" charset="0"/>
              </a:rPr>
              <a:t>Көліктік шығындар</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b="1" dirty="0" smtClean="0">
                <a:latin typeface="Times New Roman" pitchFamily="18" charset="0"/>
                <a:cs typeface="Times New Roman" pitchFamily="18" charset="0"/>
              </a:rPr>
              <a:t>9. </a:t>
            </a:r>
            <a:r>
              <a:rPr lang="ru-RU" sz="1400" b="1" dirty="0" err="1" smtClean="0">
                <a:latin typeface="Times New Roman" pitchFamily="18" charset="0"/>
                <a:cs typeface="Times New Roman" pitchFamily="18" charset="0"/>
              </a:rPr>
              <a:t>Жалпы</a:t>
            </a:r>
            <a:r>
              <a:rPr lang="ru-RU" sz="1400" b="1" dirty="0" smtClean="0">
                <a:latin typeface="Times New Roman" pitchFamily="18" charset="0"/>
                <a:cs typeface="Times New Roman" pitchFamily="18" charset="0"/>
              </a:rPr>
              <a:t> </a:t>
            </a:r>
            <a:r>
              <a:rPr lang="ru-RU" sz="1400" b="1" dirty="0" err="1" smtClean="0">
                <a:latin typeface="Times New Roman" pitchFamily="18" charset="0"/>
                <a:cs typeface="Times New Roman" pitchFamily="18" charset="0"/>
              </a:rPr>
              <a:t>және әкімшілік шығындар</a:t>
            </a:r>
            <a:r>
              <a:rPr lang="ru-RU" sz="1400"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marL="0" indent="0">
              <a:lnSpc>
                <a:spcPct val="100000"/>
              </a:lnSpc>
              <a:spcBef>
                <a:spcPts val="0"/>
              </a:spcBef>
              <a:buNone/>
            </a:pPr>
            <a:r>
              <a:rPr lang="ru-RU" sz="1400" dirty="0" smtClean="0">
                <a:latin typeface="Times New Roman" pitchFamily="18" charset="0"/>
                <a:cs typeface="Times New Roman" pitchFamily="18" charset="0"/>
              </a:rPr>
              <a:t>9.1 </a:t>
            </a:r>
            <a:r>
              <a:rPr lang="ru-RU" sz="1400" dirty="0" err="1" smtClean="0">
                <a:latin typeface="Times New Roman" pitchFamily="18" charset="0"/>
                <a:cs typeface="Times New Roman" pitchFamily="18" charset="0"/>
              </a:rPr>
              <a:t>Ғимаратты жалға алу</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9.2 </a:t>
            </a:r>
            <a:r>
              <a:rPr lang="ru-RU" sz="1400" dirty="0" err="1" smtClean="0">
                <a:latin typeface="Times New Roman" pitchFamily="18" charset="0"/>
                <a:cs typeface="Times New Roman" pitchFamily="18" charset="0"/>
              </a:rPr>
              <a:t>Амортизациялық есептеулер</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техникалық қызмет көрсету</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жөндеу</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9.3 </a:t>
            </a:r>
            <a:r>
              <a:rPr lang="ru-RU" sz="1400" dirty="0" err="1" smtClean="0">
                <a:latin typeface="Times New Roman" pitchFamily="18" charset="0"/>
                <a:cs typeface="Times New Roman" pitchFamily="18" charset="0"/>
              </a:rPr>
              <a:t>Жарнама</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9.4 </a:t>
            </a:r>
            <a:r>
              <a:rPr lang="ru-RU" sz="1400" dirty="0" err="1" smtClean="0">
                <a:latin typeface="Times New Roman" pitchFamily="18" charset="0"/>
                <a:cs typeface="Times New Roman" pitchFamily="18" charset="0"/>
              </a:rPr>
              <a:t>Салықтар</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9.5 </a:t>
            </a:r>
            <a:r>
              <a:rPr lang="ru-RU" sz="1400" dirty="0" err="1" smtClean="0">
                <a:latin typeface="Times New Roman" pitchFamily="18" charset="0"/>
                <a:cs typeface="Times New Roman" pitchFamily="18" charset="0"/>
              </a:rPr>
              <a:t>Басқа </a:t>
            </a:r>
            <a:r>
              <a:rPr lang="ru-RU" sz="1400" dirty="0" smtClean="0">
                <a:latin typeface="Times New Roman" pitchFamily="18" charset="0"/>
                <a:cs typeface="Times New Roman" pitchFamily="18" charset="0"/>
              </a:rPr>
              <a:t>да </a:t>
            </a:r>
            <a:r>
              <a:rPr lang="ru-RU" sz="1400" dirty="0" err="1" smtClean="0">
                <a:latin typeface="Times New Roman" pitchFamily="18" charset="0"/>
                <a:cs typeface="Times New Roman" pitchFamily="18" charset="0"/>
              </a:rPr>
              <a:t>шығындар</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b="1" dirty="0" smtClean="0">
                <a:latin typeface="Times New Roman" pitchFamily="18" charset="0"/>
                <a:cs typeface="Times New Roman" pitchFamily="18" charset="0"/>
              </a:rPr>
              <a:t>10. Капитал мен </a:t>
            </a:r>
            <a:r>
              <a:rPr lang="ru-RU" sz="1400" b="1" dirty="0" err="1" smtClean="0">
                <a:latin typeface="Times New Roman" pitchFamily="18" charset="0"/>
                <a:cs typeface="Times New Roman" pitchFamily="18" charset="0"/>
              </a:rPr>
              <a:t>қаржыландыру қажеттілігі</a:t>
            </a:r>
            <a:r>
              <a:rPr lang="ru-RU" sz="1400"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marL="0" indent="0">
              <a:lnSpc>
                <a:spcPct val="100000"/>
              </a:lnSpc>
              <a:spcBef>
                <a:spcPts val="0"/>
              </a:spcBef>
              <a:buNone/>
            </a:pPr>
            <a:r>
              <a:rPr lang="ru-RU" sz="1400" dirty="0" smtClean="0">
                <a:latin typeface="Times New Roman" pitchFamily="18" charset="0"/>
                <a:cs typeface="Times New Roman" pitchFamily="18" charset="0"/>
              </a:rPr>
              <a:t>10.1 </a:t>
            </a:r>
            <a:r>
              <a:rPr lang="ru-RU" sz="1400" dirty="0" err="1" smtClean="0">
                <a:latin typeface="Times New Roman" pitchFamily="18" charset="0"/>
                <a:cs typeface="Times New Roman" pitchFamily="18" charset="0"/>
              </a:rPr>
              <a:t>Капиталға деген</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қажеттілік</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10.2 </a:t>
            </a:r>
            <a:r>
              <a:rPr lang="ru-RU" sz="1400" dirty="0" err="1" smtClean="0">
                <a:latin typeface="Times New Roman" pitchFamily="18" charset="0"/>
                <a:cs typeface="Times New Roman" pitchFamily="18" charset="0"/>
              </a:rPr>
              <a:t>Қаржыландыру бағдарламасы</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b="1" dirty="0" smtClean="0">
                <a:latin typeface="Times New Roman" pitchFamily="18" charset="0"/>
                <a:cs typeface="Times New Roman" pitchFamily="18" charset="0"/>
              </a:rPr>
              <a:t>11. </a:t>
            </a:r>
            <a:r>
              <a:rPr lang="ru-RU" sz="1400" b="1" dirty="0" err="1" smtClean="0">
                <a:latin typeface="Times New Roman" pitchFamily="18" charset="0"/>
                <a:cs typeface="Times New Roman" pitchFamily="18" charset="0"/>
              </a:rPr>
              <a:t>Жобаның тиімділігі</a:t>
            </a:r>
            <a:r>
              <a:rPr lang="ru-RU" sz="1400"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marL="0" indent="0">
              <a:lnSpc>
                <a:spcPct val="100000"/>
              </a:lnSpc>
              <a:spcBef>
                <a:spcPts val="0"/>
              </a:spcBef>
              <a:buNone/>
            </a:pPr>
            <a:r>
              <a:rPr lang="ru-RU" sz="1400" dirty="0" smtClean="0">
                <a:latin typeface="Times New Roman" pitchFamily="18" charset="0"/>
                <a:cs typeface="Times New Roman" pitchFamily="18" charset="0"/>
              </a:rPr>
              <a:t>11.1 </a:t>
            </a:r>
            <a:r>
              <a:rPr lang="ru-RU" sz="1400" dirty="0" err="1" smtClean="0">
                <a:latin typeface="Times New Roman" pitchFamily="18" charset="0"/>
                <a:cs typeface="Times New Roman" pitchFamily="18" charset="0"/>
              </a:rPr>
              <a:t>Ақша қозғалысы туралы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болжам</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11.2 </a:t>
            </a:r>
            <a:r>
              <a:rPr lang="ru-RU" sz="1400" dirty="0" err="1" smtClean="0">
                <a:latin typeface="Times New Roman" pitchFamily="18" charset="0"/>
                <a:cs typeface="Times New Roman" pitchFamily="18" charset="0"/>
              </a:rPr>
              <a:t>Пайда</a:t>
            </a:r>
            <a:r>
              <a:rPr lang="ru-RU" sz="1400" dirty="0" smtClean="0">
                <a:latin typeface="Times New Roman" pitchFamily="18" charset="0"/>
                <a:cs typeface="Times New Roman" pitchFamily="18" charset="0"/>
              </a:rPr>
              <a:t> мен </a:t>
            </a:r>
            <a:r>
              <a:rPr lang="ru-RU" sz="1400" dirty="0" err="1" smtClean="0">
                <a:latin typeface="Times New Roman" pitchFamily="18" charset="0"/>
                <a:cs typeface="Times New Roman" pitchFamily="18" charset="0"/>
              </a:rPr>
              <a:t>шығынды есептеу</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11.3 Баланс </a:t>
            </a:r>
            <a:r>
              <a:rPr lang="ru-RU" sz="1400" dirty="0" err="1" smtClean="0">
                <a:latin typeface="Times New Roman" pitchFamily="18" charset="0"/>
                <a:cs typeface="Times New Roman" pitchFamily="18" charset="0"/>
              </a:rPr>
              <a:t>туралы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болжам</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11.4 </a:t>
            </a:r>
            <a:r>
              <a:rPr lang="ru-RU" sz="1400" dirty="0" err="1" smtClean="0">
                <a:latin typeface="Times New Roman" pitchFamily="18" charset="0"/>
                <a:cs typeface="Times New Roman" pitchFamily="18" charset="0"/>
              </a:rPr>
              <a:t>Қаржылық көрсеткіштер</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b="1" dirty="0" smtClean="0">
                <a:latin typeface="Times New Roman" pitchFamily="18" charset="0"/>
                <a:cs typeface="Times New Roman" pitchFamily="18" charset="0"/>
              </a:rPr>
              <a:t>12. </a:t>
            </a:r>
            <a:r>
              <a:rPr lang="ru-RU" sz="1400" b="1" dirty="0" err="1" smtClean="0">
                <a:latin typeface="Times New Roman" pitchFamily="18" charset="0"/>
                <a:cs typeface="Times New Roman" pitchFamily="18" charset="0"/>
              </a:rPr>
              <a:t>Әлеуметтік-экономикалық және экологиялық ықпал</a:t>
            </a:r>
            <a:r>
              <a:rPr lang="ru-RU" sz="1400"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marL="0" indent="0">
              <a:lnSpc>
                <a:spcPct val="100000"/>
              </a:lnSpc>
              <a:spcBef>
                <a:spcPts val="0"/>
              </a:spcBef>
              <a:buNone/>
            </a:pPr>
            <a:r>
              <a:rPr lang="ru-RU" sz="1400" dirty="0" smtClean="0">
                <a:latin typeface="Times New Roman" pitchFamily="18" charset="0"/>
                <a:cs typeface="Times New Roman" pitchFamily="18" charset="0"/>
              </a:rPr>
              <a:t>12.1 </a:t>
            </a:r>
            <a:r>
              <a:rPr lang="ru-RU" sz="1400" dirty="0" err="1" smtClean="0">
                <a:latin typeface="Times New Roman" pitchFamily="18" charset="0"/>
                <a:cs typeface="Times New Roman" pitchFamily="18" charset="0"/>
              </a:rPr>
              <a:t>Жобаның әлеуметтік-экономикалық мәні</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dirty="0" smtClean="0">
                <a:latin typeface="Times New Roman" pitchFamily="18" charset="0"/>
                <a:cs typeface="Times New Roman" pitchFamily="18" charset="0"/>
              </a:rPr>
              <a:t>12.2 </a:t>
            </a:r>
            <a:r>
              <a:rPr lang="ru-RU" sz="1400" dirty="0" err="1" smtClean="0">
                <a:latin typeface="Times New Roman" pitchFamily="18" charset="0"/>
                <a:cs typeface="Times New Roman" pitchFamily="18" charset="0"/>
              </a:rPr>
              <a:t>Қоршаған ортаға әсері</a:t>
            </a:r>
            <a:r>
              <a:rPr lang="ru-RU" sz="1400" dirty="0" smtClean="0">
                <a:latin typeface="Times New Roman" pitchFamily="18" charset="0"/>
                <a:cs typeface="Times New Roman" pitchFamily="18" charset="0"/>
              </a:rPr>
              <a:t> </a:t>
            </a:r>
          </a:p>
          <a:p>
            <a:pPr marL="0" indent="0">
              <a:lnSpc>
                <a:spcPct val="100000"/>
              </a:lnSpc>
              <a:spcBef>
                <a:spcPts val="0"/>
              </a:spcBef>
              <a:buNone/>
            </a:pPr>
            <a:r>
              <a:rPr lang="ru-RU" sz="1400" b="1" dirty="0" smtClean="0">
                <a:latin typeface="Times New Roman" pitchFamily="18" charset="0"/>
                <a:cs typeface="Times New Roman" pitchFamily="18" charset="0"/>
              </a:rPr>
              <a:t>13. </a:t>
            </a:r>
            <a:r>
              <a:rPr lang="ru-RU" sz="1400" b="1" dirty="0" err="1" smtClean="0">
                <a:latin typeface="Times New Roman" pitchFamily="18" charset="0"/>
                <a:cs typeface="Times New Roman" pitchFamily="18" charset="0"/>
              </a:rPr>
              <a:t>Тәуекелдерді бағалау</a:t>
            </a:r>
            <a:r>
              <a:rPr lang="ru-RU" sz="1400" b="1"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Четыре сезона: 16 x 9">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urSeasons_16x9_TP104001540" id="{F905817E-0C26-4527-B132-06F12AB95976}" vid="{25E166E1-7407-4320-8DFC-C03D6D10909B}"/>
    </a:ext>
  </a:extLst>
</a:theme>
</file>

<file path=docProps/app.xml><?xml version="1.0" encoding="utf-8"?>
<Properties xmlns="http://schemas.openxmlformats.org/officeDocument/2006/extended-properties" xmlns:vt="http://schemas.openxmlformats.org/officeDocument/2006/docPropsVTypes">
  <Template>3 лекция Гос мен</Template>
  <TotalTime>90</TotalTime>
  <Words>2544</Words>
  <Application>Microsoft Office PowerPoint</Application>
  <PresentationFormat>Экран (4:3)</PresentationFormat>
  <Paragraphs>151</Paragraphs>
  <Slides>34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34</vt:i4>
      </vt:variant>
    </vt:vector>
  </HeadingPairs>
  <TitlesOfParts>
    <vt:vector size="39" baseType="lpstr">
      <vt:lpstr>Calibri</vt:lpstr>
      <vt:lpstr>Constantia</vt:lpstr>
      <vt:lpstr>Times New Roman</vt:lpstr>
      <vt:lpstr>Wingdings</vt:lpstr>
      <vt:lpstr>Четыре сезона: 16 x 9</vt:lpstr>
      <vt:lpstr>Кәсіпкерлік қызметті жоспарлау</vt:lpstr>
      <vt:lpstr>Жоспар:</vt:lpstr>
      <vt:lpstr>1. Кәсіпкерлік қызметті жоспарлау үрдісі</vt:lpstr>
      <vt:lpstr>Кәсіпорын қызметін жоспарлаудың екі түрі бар:</vt:lpstr>
      <vt:lpstr>Кәсіпорын қызметін жоспарлау келісідей мүмкіндіктер береді:</vt:lpstr>
      <vt:lpstr>Жоспарлаудың қағидалары:</vt:lpstr>
      <vt:lpstr>Презентация PowerPoint</vt:lpstr>
      <vt:lpstr>2. Бизнес-жоспарлаудың мәні және мазмұны, нарықтық экономикадағы рөлі. Бизнес-жоспардың әлеуметтік-экономикалық мәні. </vt:lpstr>
      <vt:lpstr>Презентация PowerPoint</vt:lpstr>
      <vt:lpstr>Бизнестің стратегиялық идеясын жүзеге асыру үшін шығармашылық ойлау негіздерін меңгере білуі керек.</vt:lpstr>
      <vt:lpstr>Презентация PowerPoint</vt:lpstr>
      <vt:lpstr>3. бизнес-жоспарлаудың мақсаттары мен міндеттері</vt:lpstr>
      <vt:lpstr>Презентация PowerPoint</vt:lpstr>
      <vt:lpstr>Презентация PowerPoint</vt:lpstr>
      <vt:lpstr>Бизнес-жоспардың міндеттері:</vt:lpstr>
      <vt:lpstr>Презентация PowerPoint</vt:lpstr>
      <vt:lpstr>Кез келген бизнес-жоспардың мүдделі оқырмандары болуы тиіс. Бизнес-жоспардың кімге арналуына байланысты соның мазмұнын белгілейтін бірнеше əртүрлі себептер бар:</vt:lpstr>
      <vt:lpstr>Презентация PowerPoint</vt:lpstr>
      <vt:lpstr>Бизнес-жоспар қандай бөлімдерден тұрады?</vt:lpstr>
      <vt:lpstr>Кіріспе бөлім</vt:lpstr>
      <vt:lpstr>Жобаның тұжырымдамасы және өнімнің сипаттамасы.</vt:lpstr>
      <vt:lpstr>Макроорта мен саладағы істің мəн- жағдайын талдау.</vt:lpstr>
      <vt:lpstr>Нарықты талдау</vt:lpstr>
      <vt:lpstr>Маркетинг жоспары</vt:lpstr>
      <vt:lpstr>Өндірістік жоспар</vt:lpstr>
      <vt:lpstr>Өндірістік жоспар</vt:lpstr>
      <vt:lpstr>Ұйымдастыру жоспары</vt:lpstr>
      <vt:lpstr>Қаржылық жоспар</vt:lpstr>
      <vt:lpstr>Қоршаған ортаның аспектілері, əлеуметтік аспектілер</vt:lpstr>
      <vt:lpstr>Тəуекелдікті бағалау</vt:lpstr>
      <vt:lpstr>Кәсіпкердің келесі тәуекелдерді есепке алғаны дұрыс:</vt:lpstr>
      <vt:lpstr>Қосымшалар</vt:lpstr>
      <vt:lpstr>Бизнес-жоспардың құрылымы</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 тақырып. Тамақтану және қонақжайлық индустрия кәсіпорындарын бизнес-жоспарлау</dc:title>
  <dc:creator>Сауле</dc:creator>
  <cp:lastModifiedBy>Пользователь Windows</cp:lastModifiedBy>
  <cp:revision>25</cp:revision>
  <dcterms:created xsi:type="dcterms:W3CDTF">2014-10-14T18:44:43Z</dcterms:created>
  <dcterms:modified xsi:type="dcterms:W3CDTF">2020-10-06T13:22:56Z</dcterms:modified>
</cp:coreProperties>
</file>